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70" r:id="rId9"/>
    <p:sldId id="262" r:id="rId10"/>
    <p:sldId id="264" r:id="rId11"/>
    <p:sldId id="265" r:id="rId12"/>
    <p:sldId id="267" r:id="rId13"/>
    <p:sldId id="268" r:id="rId14"/>
    <p:sldId id="266" r:id="rId15"/>
    <p:sldId id="269" r:id="rId16"/>
    <p:sldId id="271" r:id="rId17"/>
    <p:sldId id="272" r:id="rId18"/>
    <p:sldId id="273" r:id="rId19"/>
    <p:sldId id="274" r:id="rId20"/>
    <p:sldId id="275" r:id="rId21"/>
    <p:sldId id="276" r:id="rId22"/>
    <p:sldId id="277" r:id="rId23"/>
    <p:sldId id="278" r:id="rId24"/>
    <p:sldId id="279" r:id="rId25"/>
    <p:sldId id="281" r:id="rId26"/>
    <p:sldId id="280" r:id="rId27"/>
    <p:sldId id="282" r:id="rId28"/>
    <p:sldId id="283" r:id="rId29"/>
    <p:sldId id="284" r:id="rId30"/>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1A1A"/>
    <a:srgbClr val="604500"/>
    <a:srgbClr val="4D2C07"/>
    <a:srgbClr val="895D0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26" autoAdjust="0"/>
    <p:restoredTop sz="94660"/>
  </p:normalViewPr>
  <p:slideViewPr>
    <p:cSldViewPr>
      <p:cViewPr varScale="1">
        <p:scale>
          <a:sx n="69" d="100"/>
          <a:sy n="69" d="100"/>
        </p:scale>
        <p:origin x="-55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9" name="Tytuł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pl-PL" smtClean="0"/>
              <a:t>Kliknij, aby edytować styl</a:t>
            </a:r>
            <a:endParaRPr lang="en-US"/>
          </a:p>
        </p:txBody>
      </p:sp>
      <p:sp>
        <p:nvSpPr>
          <p:cNvPr id="17" name="Podtytuł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l-PL" smtClean="0"/>
              <a:t>Kliknij, aby edytować styl wzorca podtytułu</a:t>
            </a:r>
            <a:endParaRPr lang="en-US"/>
          </a:p>
        </p:txBody>
      </p:sp>
      <p:sp>
        <p:nvSpPr>
          <p:cNvPr id="4" name="Symbol zastępczy daty 9"/>
          <p:cNvSpPr>
            <a:spLocks noGrp="1"/>
          </p:cNvSpPr>
          <p:nvPr>
            <p:ph type="dt" sz="half" idx="10"/>
          </p:nvPr>
        </p:nvSpPr>
        <p:spPr/>
        <p:txBody>
          <a:bodyPr/>
          <a:lstStyle>
            <a:lvl1pPr>
              <a:defRPr/>
            </a:lvl1pPr>
          </a:lstStyle>
          <a:p>
            <a:pPr>
              <a:defRPr/>
            </a:pPr>
            <a:fld id="{0BDC5947-934E-47AE-B396-CBF0E77BBB9A}" type="datetimeFigureOut">
              <a:rPr lang="pl-PL"/>
              <a:pPr>
                <a:defRPr/>
              </a:pPr>
              <a:t>2011-04-12</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2A3F64FE-494F-444D-A560-DA3B69BAB169}"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9"/>
          <p:cNvSpPr>
            <a:spLocks noGrp="1"/>
          </p:cNvSpPr>
          <p:nvPr>
            <p:ph type="dt" sz="half" idx="10"/>
          </p:nvPr>
        </p:nvSpPr>
        <p:spPr/>
        <p:txBody>
          <a:bodyPr/>
          <a:lstStyle>
            <a:lvl1pPr>
              <a:defRPr/>
            </a:lvl1pPr>
          </a:lstStyle>
          <a:p>
            <a:pPr>
              <a:defRPr/>
            </a:pPr>
            <a:fld id="{26E05046-EF30-4454-A219-68E74078C380}" type="datetimeFigureOut">
              <a:rPr lang="pl-PL"/>
              <a:pPr>
                <a:defRPr/>
              </a:pPr>
              <a:t>2011-04-12</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AEE2E489-D410-471C-98E3-1679C6830641}"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914401"/>
            <a:ext cx="2057400" cy="5211763"/>
          </a:xfrm>
        </p:spPr>
        <p:txBody>
          <a:bodyPr vert="eaVert"/>
          <a:lstStyle/>
          <a:p>
            <a:r>
              <a:rPr lang="pl-PL" smtClean="0"/>
              <a:t>Kliknij, aby edytować styl</a:t>
            </a:r>
            <a:endParaRPr lang="en-US"/>
          </a:p>
        </p:txBody>
      </p:sp>
      <p:sp>
        <p:nvSpPr>
          <p:cNvPr id="3" name="Symbol zastępczy tytułu pionowego 2"/>
          <p:cNvSpPr>
            <a:spLocks noGrp="1"/>
          </p:cNvSpPr>
          <p:nvPr>
            <p:ph type="body" orient="vert" idx="1"/>
          </p:nvPr>
        </p:nvSpPr>
        <p:spPr>
          <a:xfrm>
            <a:off x="457200" y="914401"/>
            <a:ext cx="6019800" cy="5211763"/>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9"/>
          <p:cNvSpPr>
            <a:spLocks noGrp="1"/>
          </p:cNvSpPr>
          <p:nvPr>
            <p:ph type="dt" sz="half" idx="10"/>
          </p:nvPr>
        </p:nvSpPr>
        <p:spPr/>
        <p:txBody>
          <a:bodyPr/>
          <a:lstStyle>
            <a:lvl1pPr>
              <a:defRPr/>
            </a:lvl1pPr>
          </a:lstStyle>
          <a:p>
            <a:pPr>
              <a:defRPr/>
            </a:pPr>
            <a:fld id="{DACBB8F5-20F0-4767-9102-259AD6EA4F7E}" type="datetimeFigureOut">
              <a:rPr lang="pl-PL"/>
              <a:pPr>
                <a:defRPr/>
              </a:pPr>
              <a:t>2011-04-12</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FF1A6A9F-D5B2-4C07-9D4B-6B91AB9B784D}"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9"/>
          <p:cNvSpPr>
            <a:spLocks noGrp="1"/>
          </p:cNvSpPr>
          <p:nvPr>
            <p:ph type="dt" sz="half" idx="10"/>
          </p:nvPr>
        </p:nvSpPr>
        <p:spPr/>
        <p:txBody>
          <a:bodyPr/>
          <a:lstStyle>
            <a:lvl1pPr>
              <a:defRPr/>
            </a:lvl1pPr>
          </a:lstStyle>
          <a:p>
            <a:pPr>
              <a:defRPr/>
            </a:pPr>
            <a:fld id="{F48EBF99-AFE1-409A-A436-96B09741776C}" type="datetimeFigureOut">
              <a:rPr lang="pl-PL"/>
              <a:pPr>
                <a:defRPr/>
              </a:pPr>
              <a:t>2011-04-12</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382644D5-387A-4EC8-B20E-025BACED2A8A}"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pl-PL" smtClean="0"/>
              <a:t>Kliknij, aby edytować styl</a:t>
            </a:r>
            <a:endParaRPr lang="en-US"/>
          </a:p>
        </p:txBody>
      </p:sp>
      <p:sp>
        <p:nvSpPr>
          <p:cNvPr id="3" name="Symbol zastępczy tekstu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l-PL" smtClean="0"/>
              <a:t>Kliknij, aby edytować style wzorca tekstu</a:t>
            </a:r>
          </a:p>
        </p:txBody>
      </p:sp>
      <p:sp>
        <p:nvSpPr>
          <p:cNvPr id="4" name="Symbol zastępczy daty 9"/>
          <p:cNvSpPr>
            <a:spLocks noGrp="1"/>
          </p:cNvSpPr>
          <p:nvPr>
            <p:ph type="dt" sz="half" idx="10"/>
          </p:nvPr>
        </p:nvSpPr>
        <p:spPr/>
        <p:txBody>
          <a:bodyPr/>
          <a:lstStyle>
            <a:lvl1pPr>
              <a:defRPr/>
            </a:lvl1pPr>
          </a:lstStyle>
          <a:p>
            <a:pPr>
              <a:defRPr/>
            </a:pPr>
            <a:fld id="{430C2E81-0644-456B-88D6-BF7F58A49AAD}" type="datetimeFigureOut">
              <a:rPr lang="pl-PL"/>
              <a:pPr>
                <a:defRPr/>
              </a:pPr>
              <a:t>2011-04-12</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EA2AA31F-2250-4639-BFAF-D42EA9E00AF9}"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1143000"/>
          </a:xfrm>
        </p:spPr>
        <p:txBody>
          <a:bodyPr/>
          <a:lstStyle/>
          <a:p>
            <a:r>
              <a:rPr lang="pl-PL" smtClean="0"/>
              <a:t>Kliknij, aby edytować styl</a:t>
            </a:r>
            <a:endParaRPr lang="en-US"/>
          </a:p>
        </p:txBody>
      </p:sp>
      <p:sp>
        <p:nvSpPr>
          <p:cNvPr id="3" name="Symbol zastępczy zawartości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9"/>
          <p:cNvSpPr>
            <a:spLocks noGrp="1"/>
          </p:cNvSpPr>
          <p:nvPr>
            <p:ph type="dt" sz="half" idx="10"/>
          </p:nvPr>
        </p:nvSpPr>
        <p:spPr/>
        <p:txBody>
          <a:bodyPr/>
          <a:lstStyle>
            <a:lvl1pPr>
              <a:defRPr/>
            </a:lvl1pPr>
          </a:lstStyle>
          <a:p>
            <a:pPr>
              <a:defRPr/>
            </a:pPr>
            <a:fld id="{A987330A-A698-485C-957D-6AEA8759115E}" type="datetimeFigureOut">
              <a:rPr lang="pl-PL"/>
              <a:pPr>
                <a:defRPr/>
              </a:pPr>
              <a:t>2011-04-12</a:t>
            </a:fld>
            <a:endParaRPr lang="pl-PL"/>
          </a:p>
        </p:txBody>
      </p:sp>
      <p:sp>
        <p:nvSpPr>
          <p:cNvPr id="6" name="Symbol zastępczy stopki 21"/>
          <p:cNvSpPr>
            <a:spLocks noGrp="1"/>
          </p:cNvSpPr>
          <p:nvPr>
            <p:ph type="ftr" sz="quarter" idx="11"/>
          </p:nvPr>
        </p:nvSpPr>
        <p:spPr/>
        <p:txBody>
          <a:bodyPr/>
          <a:lstStyle>
            <a:lvl1pPr>
              <a:defRPr/>
            </a:lvl1pPr>
          </a:lstStyle>
          <a:p>
            <a:pPr>
              <a:defRPr/>
            </a:pPr>
            <a:endParaRPr lang="pl-PL"/>
          </a:p>
        </p:txBody>
      </p:sp>
      <p:sp>
        <p:nvSpPr>
          <p:cNvPr id="7" name="Symbol zastępczy numeru slajdu 17"/>
          <p:cNvSpPr>
            <a:spLocks noGrp="1"/>
          </p:cNvSpPr>
          <p:nvPr>
            <p:ph type="sldNum" sz="quarter" idx="12"/>
          </p:nvPr>
        </p:nvSpPr>
        <p:spPr/>
        <p:txBody>
          <a:bodyPr/>
          <a:lstStyle>
            <a:lvl1pPr>
              <a:defRPr/>
            </a:lvl1pPr>
          </a:lstStyle>
          <a:p>
            <a:pPr>
              <a:defRPr/>
            </a:pPr>
            <a:fld id="{5398DD6A-6A09-488A-9CD8-0556208D554F}"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1143000"/>
          </a:xfrm>
        </p:spPr>
        <p:txBody>
          <a:bodyPr/>
          <a:lstStyle>
            <a:lvl1pPr>
              <a:defRPr/>
            </a:lvl1pPr>
          </a:lstStyle>
          <a:p>
            <a:r>
              <a:rPr lang="pl-PL" smtClean="0"/>
              <a:t>Kliknij, aby edytować styl</a:t>
            </a:r>
            <a:endParaRPr lang="en-US"/>
          </a:p>
        </p:txBody>
      </p:sp>
      <p:sp>
        <p:nvSpPr>
          <p:cNvPr id="3" name="Symbol zastępczy tekstu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pl-PL" smtClean="0"/>
              <a:t>Kliknij, aby edytować style wzorca tekstu</a:t>
            </a:r>
          </a:p>
        </p:txBody>
      </p:sp>
      <p:sp>
        <p:nvSpPr>
          <p:cNvPr id="4" name="Symbol zastępczy tekstu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pl-PL" smtClean="0"/>
              <a:t>Kliknij, aby edytować style wzorca tekstu</a:t>
            </a:r>
          </a:p>
        </p:txBody>
      </p:sp>
      <p:sp>
        <p:nvSpPr>
          <p:cNvPr id="5" name="Symbol zastępczy zawartości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6" name="Symbol zastępczy zawartości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9"/>
          <p:cNvSpPr>
            <a:spLocks noGrp="1"/>
          </p:cNvSpPr>
          <p:nvPr>
            <p:ph type="dt" sz="half" idx="10"/>
          </p:nvPr>
        </p:nvSpPr>
        <p:spPr/>
        <p:txBody>
          <a:bodyPr/>
          <a:lstStyle>
            <a:lvl1pPr>
              <a:defRPr/>
            </a:lvl1pPr>
          </a:lstStyle>
          <a:p>
            <a:pPr>
              <a:defRPr/>
            </a:pPr>
            <a:fld id="{961F6327-7517-4CF8-88BA-96DB3CC34435}" type="datetimeFigureOut">
              <a:rPr lang="pl-PL"/>
              <a:pPr>
                <a:defRPr/>
              </a:pPr>
              <a:t>2011-04-12</a:t>
            </a:fld>
            <a:endParaRPr lang="pl-PL"/>
          </a:p>
        </p:txBody>
      </p:sp>
      <p:sp>
        <p:nvSpPr>
          <p:cNvPr id="8" name="Symbol zastępczy stopki 21"/>
          <p:cNvSpPr>
            <a:spLocks noGrp="1"/>
          </p:cNvSpPr>
          <p:nvPr>
            <p:ph type="ftr" sz="quarter" idx="11"/>
          </p:nvPr>
        </p:nvSpPr>
        <p:spPr/>
        <p:txBody>
          <a:bodyPr/>
          <a:lstStyle>
            <a:lvl1pPr>
              <a:defRPr/>
            </a:lvl1pPr>
          </a:lstStyle>
          <a:p>
            <a:pPr>
              <a:defRPr/>
            </a:pPr>
            <a:endParaRPr lang="pl-PL"/>
          </a:p>
        </p:txBody>
      </p:sp>
      <p:sp>
        <p:nvSpPr>
          <p:cNvPr id="9" name="Symbol zastępczy numeru slajdu 17"/>
          <p:cNvSpPr>
            <a:spLocks noGrp="1"/>
          </p:cNvSpPr>
          <p:nvPr>
            <p:ph type="sldNum" sz="quarter" idx="12"/>
          </p:nvPr>
        </p:nvSpPr>
        <p:spPr/>
        <p:txBody>
          <a:bodyPr/>
          <a:lstStyle>
            <a:lvl1pPr>
              <a:defRPr/>
            </a:lvl1pPr>
          </a:lstStyle>
          <a:p>
            <a:pPr>
              <a:defRPr/>
            </a:pPr>
            <a:fld id="{D2374C4E-9010-4F1D-8F59-06C9DD8AE49C}"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pl-PL" smtClean="0"/>
              <a:t>Kliknij, aby edytować styl</a:t>
            </a:r>
            <a:endParaRPr lang="en-US"/>
          </a:p>
        </p:txBody>
      </p:sp>
      <p:sp>
        <p:nvSpPr>
          <p:cNvPr id="3" name="Symbol zastępczy daty 9"/>
          <p:cNvSpPr>
            <a:spLocks noGrp="1"/>
          </p:cNvSpPr>
          <p:nvPr>
            <p:ph type="dt" sz="half" idx="10"/>
          </p:nvPr>
        </p:nvSpPr>
        <p:spPr/>
        <p:txBody>
          <a:bodyPr/>
          <a:lstStyle>
            <a:lvl1pPr>
              <a:defRPr/>
            </a:lvl1pPr>
          </a:lstStyle>
          <a:p>
            <a:pPr>
              <a:defRPr/>
            </a:pPr>
            <a:fld id="{BD6BE6F1-EFA3-4703-BA59-E0A5BB676F0C}" type="datetimeFigureOut">
              <a:rPr lang="pl-PL"/>
              <a:pPr>
                <a:defRPr/>
              </a:pPr>
              <a:t>2011-04-12</a:t>
            </a:fld>
            <a:endParaRPr lang="pl-PL"/>
          </a:p>
        </p:txBody>
      </p:sp>
      <p:sp>
        <p:nvSpPr>
          <p:cNvPr id="4" name="Symbol zastępczy stopki 21"/>
          <p:cNvSpPr>
            <a:spLocks noGrp="1"/>
          </p:cNvSpPr>
          <p:nvPr>
            <p:ph type="ftr" sz="quarter" idx="11"/>
          </p:nvPr>
        </p:nvSpPr>
        <p:spPr/>
        <p:txBody>
          <a:bodyPr/>
          <a:lstStyle>
            <a:lvl1pPr>
              <a:defRPr/>
            </a:lvl1pPr>
          </a:lstStyle>
          <a:p>
            <a:pPr>
              <a:defRPr/>
            </a:pPr>
            <a:endParaRPr lang="pl-PL"/>
          </a:p>
        </p:txBody>
      </p:sp>
      <p:sp>
        <p:nvSpPr>
          <p:cNvPr id="5" name="Symbol zastępczy numeru slajdu 17"/>
          <p:cNvSpPr>
            <a:spLocks noGrp="1"/>
          </p:cNvSpPr>
          <p:nvPr>
            <p:ph type="sldNum" sz="quarter" idx="12"/>
          </p:nvPr>
        </p:nvSpPr>
        <p:spPr/>
        <p:txBody>
          <a:bodyPr/>
          <a:lstStyle>
            <a:lvl1pPr>
              <a:defRPr/>
            </a:lvl1pPr>
          </a:lstStyle>
          <a:p>
            <a:pPr>
              <a:defRPr/>
            </a:pPr>
            <a:fld id="{C8F19B7D-51F9-4577-A13B-E0C88030453A}"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9"/>
          <p:cNvSpPr>
            <a:spLocks noGrp="1"/>
          </p:cNvSpPr>
          <p:nvPr>
            <p:ph type="dt" sz="half" idx="10"/>
          </p:nvPr>
        </p:nvSpPr>
        <p:spPr/>
        <p:txBody>
          <a:bodyPr/>
          <a:lstStyle>
            <a:lvl1pPr>
              <a:defRPr/>
            </a:lvl1pPr>
          </a:lstStyle>
          <a:p>
            <a:pPr>
              <a:defRPr/>
            </a:pPr>
            <a:fld id="{2BD5950E-D85E-48E9-8F1D-ABCE3DF5D5B0}" type="datetimeFigureOut">
              <a:rPr lang="pl-PL"/>
              <a:pPr>
                <a:defRPr/>
              </a:pPr>
              <a:t>2011-04-12</a:t>
            </a:fld>
            <a:endParaRPr lang="pl-PL"/>
          </a:p>
        </p:txBody>
      </p:sp>
      <p:sp>
        <p:nvSpPr>
          <p:cNvPr id="3" name="Symbol zastępczy stopki 21"/>
          <p:cNvSpPr>
            <a:spLocks noGrp="1"/>
          </p:cNvSpPr>
          <p:nvPr>
            <p:ph type="ftr" sz="quarter" idx="11"/>
          </p:nvPr>
        </p:nvSpPr>
        <p:spPr/>
        <p:txBody>
          <a:bodyPr/>
          <a:lstStyle>
            <a:lvl1pPr>
              <a:defRPr/>
            </a:lvl1pPr>
          </a:lstStyle>
          <a:p>
            <a:pPr>
              <a:defRPr/>
            </a:pPr>
            <a:endParaRPr lang="pl-PL"/>
          </a:p>
        </p:txBody>
      </p:sp>
      <p:sp>
        <p:nvSpPr>
          <p:cNvPr id="4" name="Symbol zastępczy numeru slajdu 17"/>
          <p:cNvSpPr>
            <a:spLocks noGrp="1"/>
          </p:cNvSpPr>
          <p:nvPr>
            <p:ph type="sldNum" sz="quarter" idx="12"/>
          </p:nvPr>
        </p:nvSpPr>
        <p:spPr/>
        <p:txBody>
          <a:bodyPr/>
          <a:lstStyle>
            <a:lvl1pPr>
              <a:defRPr/>
            </a:lvl1pPr>
          </a:lstStyle>
          <a:p>
            <a:pPr>
              <a:defRPr/>
            </a:pPr>
            <a:fld id="{52E377B5-0F36-447C-A3D6-AD7589C8B362}"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pl-PL" smtClean="0"/>
              <a:t>Kliknij, aby edytować styl</a:t>
            </a:r>
            <a:endParaRPr lang="en-US"/>
          </a:p>
        </p:txBody>
      </p:sp>
      <p:sp>
        <p:nvSpPr>
          <p:cNvPr id="3" name="Symbol zastępczy tekstu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pl-PL" smtClean="0"/>
              <a:t>Kliknij, aby edytować style wzorca tekstu</a:t>
            </a:r>
          </a:p>
        </p:txBody>
      </p:sp>
      <p:sp>
        <p:nvSpPr>
          <p:cNvPr id="4" name="Symbol zastępczy zawartości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9"/>
          <p:cNvSpPr>
            <a:spLocks noGrp="1"/>
          </p:cNvSpPr>
          <p:nvPr>
            <p:ph type="dt" sz="half" idx="10"/>
          </p:nvPr>
        </p:nvSpPr>
        <p:spPr/>
        <p:txBody>
          <a:bodyPr/>
          <a:lstStyle>
            <a:lvl1pPr>
              <a:defRPr/>
            </a:lvl1pPr>
          </a:lstStyle>
          <a:p>
            <a:pPr>
              <a:defRPr/>
            </a:pPr>
            <a:fld id="{70A4E01F-2920-4DA8-B88E-4E41AA89E7C0}" type="datetimeFigureOut">
              <a:rPr lang="pl-PL"/>
              <a:pPr>
                <a:defRPr/>
              </a:pPr>
              <a:t>2011-04-12</a:t>
            </a:fld>
            <a:endParaRPr lang="pl-PL"/>
          </a:p>
        </p:txBody>
      </p:sp>
      <p:sp>
        <p:nvSpPr>
          <p:cNvPr id="6" name="Symbol zastępczy stopki 21"/>
          <p:cNvSpPr>
            <a:spLocks noGrp="1"/>
          </p:cNvSpPr>
          <p:nvPr>
            <p:ph type="ftr" sz="quarter" idx="11"/>
          </p:nvPr>
        </p:nvSpPr>
        <p:spPr/>
        <p:txBody>
          <a:bodyPr/>
          <a:lstStyle>
            <a:lvl1pPr>
              <a:defRPr/>
            </a:lvl1pPr>
          </a:lstStyle>
          <a:p>
            <a:pPr>
              <a:defRPr/>
            </a:pPr>
            <a:endParaRPr lang="pl-PL"/>
          </a:p>
        </p:txBody>
      </p:sp>
      <p:sp>
        <p:nvSpPr>
          <p:cNvPr id="7" name="Symbol zastępczy numeru slajdu 17"/>
          <p:cNvSpPr>
            <a:spLocks noGrp="1"/>
          </p:cNvSpPr>
          <p:nvPr>
            <p:ph type="sldNum" sz="quarter" idx="12"/>
          </p:nvPr>
        </p:nvSpPr>
        <p:spPr/>
        <p:txBody>
          <a:bodyPr/>
          <a:lstStyle>
            <a:lvl1pPr>
              <a:defRPr/>
            </a:lvl1pPr>
          </a:lstStyle>
          <a:p>
            <a:pPr>
              <a:defRPr/>
            </a:pPr>
            <a:fld id="{7A224C89-9B81-467D-A06E-4FB2C767256F}"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5" name="Prostokąt ze ściętym i zaokrąglonym rogiem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Trójkąt prostokątny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Dowolny kształt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Dowolny kształt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ytuł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pl-PL" smtClean="0"/>
              <a:t>Kliknij, aby edytować styl</a:t>
            </a:r>
            <a:endParaRPr lang="en-US"/>
          </a:p>
        </p:txBody>
      </p:sp>
      <p:sp>
        <p:nvSpPr>
          <p:cNvPr id="4" name="Symbol zastępczy tekstu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pl-PL" smtClean="0"/>
              <a:t>Kliknij, aby edytować style wzorca tekstu</a:t>
            </a:r>
          </a:p>
        </p:txBody>
      </p:sp>
      <p:sp>
        <p:nvSpPr>
          <p:cNvPr id="3" name="Symbol zastępczy obrazu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pl-PL" noProof="0" smtClean="0"/>
              <a:t>Kliknij ikonę, aby dodać obraz</a:t>
            </a:r>
            <a:endParaRPr lang="en-US" noProof="0" dirty="0"/>
          </a:p>
        </p:txBody>
      </p:sp>
      <p:sp>
        <p:nvSpPr>
          <p:cNvPr id="9" name="Symbol zastępczy daty 4"/>
          <p:cNvSpPr>
            <a:spLocks noGrp="1"/>
          </p:cNvSpPr>
          <p:nvPr>
            <p:ph type="dt" sz="half" idx="10"/>
          </p:nvPr>
        </p:nvSpPr>
        <p:spPr/>
        <p:txBody>
          <a:bodyPr/>
          <a:lstStyle>
            <a:lvl1pPr>
              <a:defRPr/>
            </a:lvl1pPr>
          </a:lstStyle>
          <a:p>
            <a:pPr>
              <a:defRPr/>
            </a:pPr>
            <a:fld id="{F3054370-2AD2-4DC8-AD71-59B9F6B36133}" type="datetimeFigureOut">
              <a:rPr lang="pl-PL"/>
              <a:pPr>
                <a:defRPr/>
              </a:pPr>
              <a:t>2011-04-12</a:t>
            </a:fld>
            <a:endParaRPr lang="pl-PL"/>
          </a:p>
        </p:txBody>
      </p:sp>
      <p:sp>
        <p:nvSpPr>
          <p:cNvPr id="10" name="Symbol zastępczy stopki 5"/>
          <p:cNvSpPr>
            <a:spLocks noGrp="1"/>
          </p:cNvSpPr>
          <p:nvPr>
            <p:ph type="ftr" sz="quarter" idx="11"/>
          </p:nvPr>
        </p:nvSpPr>
        <p:spPr/>
        <p:txBody>
          <a:bodyPr/>
          <a:lstStyle>
            <a:lvl1pPr>
              <a:defRPr/>
            </a:lvl1pPr>
          </a:lstStyle>
          <a:p>
            <a:pPr>
              <a:defRPr/>
            </a:pPr>
            <a:endParaRPr lang="pl-PL"/>
          </a:p>
        </p:txBody>
      </p:sp>
      <p:sp>
        <p:nvSpPr>
          <p:cNvPr id="11" name="Symbol zastępczy numeru slajdu 6"/>
          <p:cNvSpPr>
            <a:spLocks noGrp="1"/>
          </p:cNvSpPr>
          <p:nvPr>
            <p:ph type="sldNum" sz="quarter" idx="12"/>
          </p:nvPr>
        </p:nvSpPr>
        <p:spPr>
          <a:xfrm>
            <a:off x="8077200" y="6356350"/>
            <a:ext cx="609600" cy="365125"/>
          </a:xfrm>
        </p:spPr>
        <p:txBody>
          <a:bodyPr/>
          <a:lstStyle>
            <a:lvl1pPr>
              <a:defRPr/>
            </a:lvl1pPr>
          </a:lstStyle>
          <a:p>
            <a:pPr>
              <a:defRPr/>
            </a:pPr>
            <a:fld id="{04A3EA69-1048-4EA0-B6F0-314F7144CF5C}"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Dowolny kształt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Dowolny kształt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Symbol zastępczy tytułu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pl-PL" smtClean="0"/>
              <a:t>Kliknij, aby edytować styl</a:t>
            </a:r>
            <a:endParaRPr lang="en-US" smtClean="0"/>
          </a:p>
        </p:txBody>
      </p:sp>
      <p:sp>
        <p:nvSpPr>
          <p:cNvPr id="1029" name="Symbol zastępczy tekstu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smtClean="0"/>
          </a:p>
        </p:txBody>
      </p:sp>
      <p:sp>
        <p:nvSpPr>
          <p:cNvPr id="10" name="Symbol zastępczy daty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16EED6EE-759A-4310-BD28-68F2E738E490}" type="datetimeFigureOut">
              <a:rPr lang="pl-PL"/>
              <a:pPr>
                <a:defRPr/>
              </a:pPr>
              <a:t>2011-04-12</a:t>
            </a:fld>
            <a:endParaRPr lang="pl-PL"/>
          </a:p>
        </p:txBody>
      </p:sp>
      <p:sp>
        <p:nvSpPr>
          <p:cNvPr id="22" name="Symbol zastępczy stopki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pl-PL"/>
          </a:p>
        </p:txBody>
      </p:sp>
      <p:sp>
        <p:nvSpPr>
          <p:cNvPr id="18" name="Symbol zastępczy numeru slajd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58398B08-994F-41C3-95E2-3FA1AD00DBFD}" type="slidenum">
              <a:rPr lang="pl-PL"/>
              <a:pPr>
                <a:defRPr/>
              </a:pPr>
              <a:t>‹#›</a:t>
            </a:fld>
            <a:endParaRPr lang="pl-PL"/>
          </a:p>
        </p:txBody>
      </p:sp>
      <p:grpSp>
        <p:nvGrpSpPr>
          <p:cNvPr id="1033" name="Grupa 1"/>
          <p:cNvGrpSpPr>
            <a:grpSpLocks/>
          </p:cNvGrpSpPr>
          <p:nvPr/>
        </p:nvGrpSpPr>
        <p:grpSpPr bwMode="auto">
          <a:xfrm>
            <a:off x="-19050" y="203200"/>
            <a:ext cx="9180513" cy="647700"/>
            <a:chOff x="-19045" y="216550"/>
            <a:chExt cx="9180548" cy="649224"/>
          </a:xfrm>
        </p:grpSpPr>
        <p:sp>
          <p:nvSpPr>
            <p:cNvPr id="12" name="Dowolny kształt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Dowolny kształt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3" r:id="rId9"/>
    <p:sldLayoutId id="2147483741" r:id="rId10"/>
    <p:sldLayoutId id="2147483742"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C32D2E"/>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C32D2E"/>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84AA33"/>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gif"/><Relationship Id="rId1" Type="http://schemas.openxmlformats.org/officeDocument/2006/relationships/slideLayout" Target="../slideLayouts/slideLayout3.xml"/><Relationship Id="rId5" Type="http://schemas.openxmlformats.org/officeDocument/2006/relationships/slide" Target="slide18.xml"/><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3.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slide" Target="slide29.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slide" Target="slide19.xml"/><Relationship Id="rId7" Type="http://schemas.openxmlformats.org/officeDocument/2006/relationships/slide" Target="slide28.xml"/><Relationship Id="rId2" Type="http://schemas.openxmlformats.org/officeDocument/2006/relationships/slide" Target="slide6.xml"/><Relationship Id="rId1" Type="http://schemas.openxmlformats.org/officeDocument/2006/relationships/slideLayout" Target="../slideLayouts/slideLayout3.xml"/><Relationship Id="rId6" Type="http://schemas.openxmlformats.org/officeDocument/2006/relationships/slide" Target="slide16.xml"/><Relationship Id="rId5" Type="http://schemas.openxmlformats.org/officeDocument/2006/relationships/slide" Target="slide24.xml"/><Relationship Id="rId4" Type="http://schemas.openxmlformats.org/officeDocument/2006/relationships/slide" Target="slide10.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3.xml"/><Relationship Id="rId4" Type="http://schemas.openxmlformats.org/officeDocument/2006/relationships/slide" Target="slide7.xml"/></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3.xml"/><Relationship Id="rId4" Type="http://schemas.openxmlformats.org/officeDocument/2006/relationships/slide" Target="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Obraz 3" descr="ms_access_logo.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ytuł 1"/>
          <p:cNvSpPr>
            <a:spLocks noGrp="1"/>
          </p:cNvSpPr>
          <p:nvPr>
            <p:ph type="ctrTitle"/>
          </p:nvPr>
        </p:nvSpPr>
        <p:spPr>
          <a:xfrm>
            <a:off x="642910" y="857232"/>
            <a:ext cx="7923086" cy="2143116"/>
          </a:xfrm>
        </p:spPr>
        <p:txBody>
          <a:bodyPr/>
          <a:lstStyle/>
          <a:p>
            <a:pPr algn="ctr" eaLnBrk="1" fontAlgn="auto" hangingPunct="1">
              <a:spcAft>
                <a:spcPts val="0"/>
              </a:spcAft>
              <a:defRPr/>
            </a:pPr>
            <a:r>
              <a:rPr lang="pl-PL" dirty="0" smtClean="0">
                <a:latin typeface="Copperplate Gothic Bold" pitchFamily="34" charset="0"/>
              </a:rPr>
              <a:t/>
            </a:r>
            <a:br>
              <a:rPr lang="pl-PL" dirty="0" smtClean="0">
                <a:latin typeface="Copperplate Gothic Bold" pitchFamily="34" charset="0"/>
              </a:rPr>
            </a:br>
            <a:r>
              <a:rPr lang="pl-PL" sz="5400" dirty="0" smtClean="0">
                <a:solidFill>
                  <a:schemeClr val="accent2">
                    <a:lumMod val="75000"/>
                  </a:schemeClr>
                </a:solidFill>
                <a:effectLst>
                  <a:outerShdw blurRad="38100" dist="38100" dir="2700000" algn="tl">
                    <a:srgbClr val="000000">
                      <a:alpha val="43137"/>
                    </a:srgbClr>
                  </a:outerShdw>
                </a:effectLst>
                <a:latin typeface="Gloucester MT Extra Condensed" pitchFamily="18" charset="0"/>
                <a:hlinkClick r:id="rId3" action="ppaction://hlinksldjump"/>
              </a:rPr>
              <a:t>Obiekty baz danych</a:t>
            </a:r>
            <a:endParaRPr lang="pl-PL" sz="5400" dirty="0">
              <a:solidFill>
                <a:schemeClr val="accent2">
                  <a:lumMod val="75000"/>
                </a:schemeClr>
              </a:solidFill>
              <a:effectLst>
                <a:outerShdw blurRad="38100" dist="38100" dir="2700000" algn="tl">
                  <a:srgbClr val="000000">
                    <a:alpha val="43137"/>
                  </a:srgbClr>
                </a:outerShdw>
              </a:effectLst>
              <a:latin typeface="Gloucester MT Extra Condensed" pitchFamily="18" charset="0"/>
            </a:endParaRPr>
          </a:p>
        </p:txBody>
      </p:sp>
      <p:sp>
        <p:nvSpPr>
          <p:cNvPr id="3" name="Podtytuł 2"/>
          <p:cNvSpPr>
            <a:spLocks noGrp="1"/>
          </p:cNvSpPr>
          <p:nvPr>
            <p:ph type="subTitle" idx="1"/>
          </p:nvPr>
        </p:nvSpPr>
        <p:spPr>
          <a:xfrm>
            <a:off x="3929063" y="3929063"/>
            <a:ext cx="4959350" cy="2286000"/>
          </a:xfrm>
        </p:spPr>
        <p:txBody>
          <a:bodyPr>
            <a:normAutofit/>
          </a:bodyPr>
          <a:lstStyle/>
          <a:p>
            <a:pPr marR="0" algn="ctr" eaLnBrk="1" hangingPunct="1">
              <a:defRPr/>
            </a:pPr>
            <a:r>
              <a:rPr lang="pl-PL" sz="3600" b="1" dirty="0" smtClean="0">
                <a:solidFill>
                  <a:srgbClr val="604500"/>
                </a:solidFill>
                <a:effectLst>
                  <a:outerShdw blurRad="38100" dist="38100" dir="2700000" algn="tl">
                    <a:srgbClr val="C0C0C0"/>
                  </a:outerShdw>
                </a:effectLst>
                <a:latin typeface="Times New Roman" pitchFamily="18" charset="0"/>
                <a:cs typeface="Times New Roman" pitchFamily="18" charset="0"/>
              </a:rPr>
              <a:t>Zuzanna Augustyniak</a:t>
            </a:r>
          </a:p>
          <a:p>
            <a:pPr marR="0" algn="ctr" eaLnBrk="1" hangingPunct="1">
              <a:defRPr/>
            </a:pPr>
            <a:r>
              <a:rPr lang="pl-PL" sz="3600" b="1" dirty="0" smtClean="0">
                <a:solidFill>
                  <a:srgbClr val="604500"/>
                </a:solidFill>
                <a:effectLst>
                  <a:outerShdw blurRad="38100" dist="38100" dir="2700000" algn="tl">
                    <a:srgbClr val="C0C0C0"/>
                  </a:outerShdw>
                </a:effectLst>
                <a:latin typeface="Times New Roman" pitchFamily="18" charset="0"/>
                <a:cs typeface="Times New Roman" pitchFamily="18" charset="0"/>
              </a:rPr>
              <a:t>Semestr IV</a:t>
            </a:r>
          </a:p>
        </p:txBody>
      </p:sp>
    </p:spTree>
  </p:cSld>
  <p:clrMapOvr>
    <a:masterClrMapping/>
  </p:clrMapOvr>
  <p:transition spd="slow" advClick="0">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14356"/>
            <a:ext cx="7772400" cy="607514"/>
          </a:xfrm>
        </p:spPr>
        <p:txBody>
          <a:bodyPr/>
          <a:lstStyle/>
          <a:p>
            <a:pPr algn="ctr">
              <a:defRPr/>
            </a:pPr>
            <a:r>
              <a:rPr lang="pl-PL" sz="4400" smtClean="0">
                <a:solidFill>
                  <a:schemeClr val="accent2">
                    <a:lumMod val="75000"/>
                  </a:schemeClr>
                </a:solidFill>
                <a:latin typeface="Gloucester MT Extra Condensed" pitchFamily="18" charset="0"/>
              </a:rPr>
              <a:t>Kwerendy</a:t>
            </a:r>
            <a:endParaRPr lang="pl-PL" sz="4400">
              <a:solidFill>
                <a:schemeClr val="accent2">
                  <a:lumMod val="75000"/>
                </a:schemeClr>
              </a:solidFill>
              <a:latin typeface="Gloucester MT Extra Condensed" pitchFamily="18" charset="0"/>
            </a:endParaRPr>
          </a:p>
        </p:txBody>
      </p:sp>
      <p:sp>
        <p:nvSpPr>
          <p:cNvPr id="12291" name="Symbol zastępczy tekstu 2"/>
          <p:cNvSpPr>
            <a:spLocks noGrp="1"/>
          </p:cNvSpPr>
          <p:nvPr>
            <p:ph type="body" idx="1"/>
          </p:nvPr>
        </p:nvSpPr>
        <p:spPr>
          <a:xfrm>
            <a:off x="500063" y="1285875"/>
            <a:ext cx="7772400" cy="5357813"/>
          </a:xfrm>
        </p:spPr>
        <p:txBody>
          <a:bodyPr/>
          <a:lstStyle/>
          <a:p>
            <a:r>
              <a:rPr lang="pl-PL" sz="1600" smtClean="0">
                <a:latin typeface="Times New Roman" pitchFamily="18" charset="0"/>
                <a:cs typeface="Times New Roman" pitchFamily="18" charset="0"/>
              </a:rPr>
              <a:t>Kwerendy stanowią podstawowe narzędzie baz danych, które może spełniać wiele różnych funkcji. Najczęściej są one używane do pobierania określonych danych z tabel. Często dane, które mają być pobrane, znajdują się w kilku tabelach - kwerendy pozwalają przeglądać takie dane w jednym arkuszu danych. Poza tym nie zawsze jest konieczne wyświetlanie wszystkich rekordów, dlatego przy użyciu kwerend można określać odpowiednie kryteria „filtrowania” danych, aby uzyskać dostęp tylko do potrzebnych rekordów. Kolejnym zastosowaniem kwerend jest dostarczanie danych dla formularzy i raportów.</a:t>
            </a:r>
          </a:p>
          <a:p>
            <a:endParaRPr lang="pl-PL" sz="1600" smtClean="0">
              <a:latin typeface="Times New Roman" pitchFamily="18" charset="0"/>
              <a:cs typeface="Times New Roman" pitchFamily="18" charset="0"/>
            </a:endParaRPr>
          </a:p>
          <a:p>
            <a:r>
              <a:rPr lang="pl-PL" sz="1600" smtClean="0">
                <a:latin typeface="Times New Roman" pitchFamily="18" charset="0"/>
                <a:cs typeface="Times New Roman" pitchFamily="18" charset="0"/>
              </a:rPr>
              <a:t>Niektóre kwerendy umożliwiają edytowanie danych w tabelach źródłowych za pomocą arkusza danych kwerendy. W przypadku używania kwerend aktualizujących należy pamiętać, że zmiany zostaną wprowadzone w tabelach, a nie tylko w arkuszu danych kwerendy.</a:t>
            </a:r>
          </a:p>
          <a:p>
            <a:endParaRPr lang="pl-PL" sz="1600" smtClean="0">
              <a:latin typeface="Times New Roman" pitchFamily="18" charset="0"/>
              <a:cs typeface="Times New Roman" pitchFamily="18" charset="0"/>
            </a:endParaRPr>
          </a:p>
          <a:p>
            <a:r>
              <a:rPr lang="pl-PL" sz="1600" smtClean="0">
                <a:latin typeface="Times New Roman" pitchFamily="18" charset="0"/>
                <a:cs typeface="Times New Roman" pitchFamily="18" charset="0"/>
              </a:rPr>
              <a:t>Istnieją dwa podstawowe typy kwerend: kwerendy wybierające i kwerendy funkcjonalne. Kwerenda wybierająca pobiera dane i udostępnia je. Można wyświetlić wyniki takiej kwerendy na ekranie, wydrukować je lub skopiować do schowka. Wyniki kwerendy mogą też posłużyć jako źródło rekordów dla formularza lub raportu.</a:t>
            </a:r>
          </a:p>
          <a:p>
            <a:endParaRPr lang="pl-PL" sz="1600" smtClean="0">
              <a:latin typeface="Times New Roman" pitchFamily="18" charset="0"/>
              <a:cs typeface="Times New Roman" pitchFamily="18" charset="0"/>
            </a:endParaRPr>
          </a:p>
          <a:p>
            <a:r>
              <a:rPr lang="pl-PL" sz="1600" smtClean="0">
                <a:latin typeface="Times New Roman" pitchFamily="18" charset="0"/>
                <a:cs typeface="Times New Roman" pitchFamily="18" charset="0"/>
              </a:rPr>
              <a:t>Kwerenda funkcjonalna, jak wskazuje jej nazwa, służy do wykonywania zadań związanych z danymi. Kwerendy funkcjonalne umożliwiają tworzenie nowych tabel, dodawanie danych do istniejących tabel oraz aktualizowanie i usuwanie danych.</a:t>
            </a:r>
          </a:p>
          <a:p>
            <a:pPr>
              <a:lnSpc>
                <a:spcPct val="150000"/>
              </a:lnSpc>
            </a:pPr>
            <a:endParaRPr lang="pl-PL" sz="1600" smtClean="0">
              <a:latin typeface="Times New Roman" pitchFamily="18" charset="0"/>
              <a:cs typeface="Times New Roman" pitchFamily="18" charset="0"/>
            </a:endParaRPr>
          </a:p>
        </p:txBody>
      </p:sp>
      <p:sp>
        <p:nvSpPr>
          <p:cNvPr id="4" name="Strzałka w prawo 3">
            <a:hlinkClick r:id="rId2" action="ppaction://hlinksldjump"/>
          </p:cNvPr>
          <p:cNvSpPr/>
          <p:nvPr/>
        </p:nvSpPr>
        <p:spPr>
          <a:xfrm>
            <a:off x="7786710" y="6286520"/>
            <a:ext cx="785818" cy="341756"/>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ggg.bmp"/>
          <p:cNvPicPr>
            <a:picLocks noChangeAspect="1"/>
          </p:cNvPicPr>
          <p:nvPr/>
        </p:nvPicPr>
        <p:blipFill>
          <a:blip r:embed="rId2"/>
          <a:stretch>
            <a:fillRect/>
          </a:stretch>
        </p:blipFill>
        <p:spPr>
          <a:xfrm>
            <a:off x="5500694" y="1571612"/>
            <a:ext cx="3209925" cy="4714908"/>
          </a:xfrm>
          <a:prstGeom prst="rect">
            <a:avLst/>
          </a:prstGeom>
          <a:effectLst>
            <a:glow rad="139700">
              <a:schemeClr val="accent2">
                <a:satMod val="175000"/>
                <a:alpha val="40000"/>
              </a:schemeClr>
            </a:glow>
          </a:effectLst>
          <a:scene3d>
            <a:camera prst="perspectiveLeft"/>
            <a:lightRig rig="threePt" dir="t"/>
          </a:scene3d>
        </p:spPr>
      </p:pic>
      <p:sp>
        <p:nvSpPr>
          <p:cNvPr id="2" name="Tytuł 1"/>
          <p:cNvSpPr>
            <a:spLocks noGrp="1"/>
          </p:cNvSpPr>
          <p:nvPr>
            <p:ph type="title"/>
          </p:nvPr>
        </p:nvSpPr>
        <p:spPr>
          <a:xfrm>
            <a:off x="571472" y="928670"/>
            <a:ext cx="7772400" cy="540628"/>
          </a:xfrm>
        </p:spPr>
        <p:txBody>
          <a:bodyPr/>
          <a:lstStyle/>
          <a:p>
            <a:pPr algn="ctr">
              <a:defRPr/>
            </a:pPr>
            <a:r>
              <a:rPr lang="pl-PL" sz="4400" smtClean="0">
                <a:solidFill>
                  <a:schemeClr val="accent2">
                    <a:lumMod val="75000"/>
                  </a:schemeClr>
                </a:solidFill>
                <a:latin typeface="Gloucester MT Extra Condensed" pitchFamily="18" charset="0"/>
              </a:rPr>
              <a:t>Kwerenda</a:t>
            </a:r>
            <a:endParaRPr lang="pl-PL" sz="4400">
              <a:solidFill>
                <a:schemeClr val="accent2">
                  <a:lumMod val="75000"/>
                </a:schemeClr>
              </a:solidFill>
              <a:latin typeface="Gloucester MT Extra Condensed" pitchFamily="18" charset="0"/>
            </a:endParaRPr>
          </a:p>
        </p:txBody>
      </p:sp>
      <p:sp>
        <p:nvSpPr>
          <p:cNvPr id="12292" name="Symbol zastępczy tekstu 2"/>
          <p:cNvSpPr>
            <a:spLocks noGrp="1"/>
          </p:cNvSpPr>
          <p:nvPr>
            <p:ph type="body" idx="1"/>
          </p:nvPr>
        </p:nvSpPr>
        <p:spPr>
          <a:xfrm>
            <a:off x="285750" y="1643063"/>
            <a:ext cx="8501063" cy="4929187"/>
          </a:xfrm>
        </p:spPr>
        <p:txBody>
          <a:bodyPr/>
          <a:lstStyle/>
          <a:p>
            <a:pPr>
              <a:lnSpc>
                <a:spcPct val="150000"/>
              </a:lnSpc>
              <a:defRPr/>
            </a:pPr>
            <a:r>
              <a:rPr lang="pl-PL" sz="1600" dirty="0" smtClean="0">
                <a:latin typeface="Times New Roman" pitchFamily="18" charset="0"/>
                <a:cs typeface="Times New Roman" pitchFamily="18" charset="0"/>
              </a:rPr>
              <a:t>Aby odnaleźć i pobrać tylko te dane, które spełniają określone </a:t>
            </a:r>
          </a:p>
          <a:p>
            <a:pPr>
              <a:lnSpc>
                <a:spcPct val="150000"/>
              </a:lnSpc>
              <a:defRPr/>
            </a:pPr>
            <a:r>
              <a:rPr lang="pl-PL" sz="1600" dirty="0" smtClean="0">
                <a:latin typeface="Times New Roman" pitchFamily="18" charset="0"/>
                <a:cs typeface="Times New Roman" pitchFamily="18" charset="0"/>
              </a:rPr>
              <a:t>warunki, w tym dane z wielu tabel, należy utworzyć kwerendę. </a:t>
            </a:r>
          </a:p>
          <a:p>
            <a:pPr>
              <a:lnSpc>
                <a:spcPct val="150000"/>
              </a:lnSpc>
              <a:defRPr/>
            </a:pPr>
            <a:r>
              <a:rPr lang="pl-PL" sz="1600" dirty="0" smtClean="0">
                <a:latin typeface="Times New Roman" pitchFamily="18" charset="0"/>
                <a:cs typeface="Times New Roman" pitchFamily="18" charset="0"/>
              </a:rPr>
              <a:t>Za pomocą kwerendy można również aktualizować lub usuwać </a:t>
            </a:r>
          </a:p>
          <a:p>
            <a:pPr>
              <a:lnSpc>
                <a:spcPct val="150000"/>
              </a:lnSpc>
              <a:defRPr/>
            </a:pPr>
            <a:r>
              <a:rPr lang="pl-PL" sz="1600" dirty="0" smtClean="0">
                <a:latin typeface="Times New Roman" pitchFamily="18" charset="0"/>
                <a:cs typeface="Times New Roman" pitchFamily="18" charset="0"/>
              </a:rPr>
              <a:t>wiele rekordów jednocześnie i wykonywać predefiniowane lub </a:t>
            </a:r>
          </a:p>
          <a:p>
            <a:pPr>
              <a:lnSpc>
                <a:spcPct val="150000"/>
              </a:lnSpc>
              <a:defRPr/>
            </a:pPr>
            <a:r>
              <a:rPr lang="pl-PL" sz="1600" dirty="0" smtClean="0">
                <a:latin typeface="Times New Roman" pitchFamily="18" charset="0"/>
                <a:cs typeface="Times New Roman" pitchFamily="18" charset="0"/>
              </a:rPr>
              <a:t>Niestandardowe obliczenia na danych.</a:t>
            </a:r>
          </a:p>
          <a:p>
            <a:pPr>
              <a:lnSpc>
                <a:spcPct val="150000"/>
              </a:lnSpc>
              <a:defRPr/>
            </a:pPr>
            <a:endParaRPr lang="pl-PL" sz="1600" dirty="0" smtClean="0">
              <a:latin typeface="Times New Roman" pitchFamily="18" charset="0"/>
              <a:cs typeface="Times New Roman" pitchFamily="18" charset="0"/>
            </a:endParaRPr>
          </a:p>
          <a:p>
            <a:pPr>
              <a:defRPr/>
            </a:pPr>
            <a:r>
              <a:rPr lang="pl-PL" sz="1600" dirty="0" smtClean="0"/>
              <a:t> </a:t>
            </a:r>
            <a:r>
              <a:rPr lang="pl-PL" sz="1600" dirty="0" smtClean="0">
                <a:solidFill>
                  <a:schemeClr val="accent2">
                    <a:lumMod val="75000"/>
                  </a:schemeClr>
                </a:solidFill>
              </a:rPr>
              <a:t>1.</a:t>
            </a:r>
            <a:r>
              <a:rPr lang="pl-PL" sz="1400" dirty="0" smtClean="0">
                <a:latin typeface="Times New Roman" pitchFamily="18" charset="0"/>
                <a:cs typeface="Times New Roman" pitchFamily="18" charset="0"/>
              </a:rPr>
              <a:t>Tabela Klienci zawiera informacje o klientach.</a:t>
            </a:r>
          </a:p>
          <a:p>
            <a:pPr>
              <a:defRPr/>
            </a:pPr>
            <a:r>
              <a:rPr lang="pl-PL" sz="1400" dirty="0" smtClean="0">
                <a:latin typeface="Times New Roman" pitchFamily="18" charset="0"/>
                <a:cs typeface="Times New Roman" pitchFamily="18" charset="0"/>
              </a:rPr>
              <a:t> </a:t>
            </a:r>
            <a:r>
              <a:rPr lang="pl-PL" sz="1400" dirty="0" smtClean="0">
                <a:solidFill>
                  <a:schemeClr val="accent2">
                    <a:lumMod val="75000"/>
                  </a:schemeClr>
                </a:solidFill>
                <a:latin typeface="Times New Roman" pitchFamily="18" charset="0"/>
                <a:cs typeface="Times New Roman" pitchFamily="18" charset="0"/>
              </a:rPr>
              <a:t>2.</a:t>
            </a:r>
            <a:r>
              <a:rPr lang="pl-PL" sz="1400" dirty="0" smtClean="0">
                <a:latin typeface="Times New Roman" pitchFamily="18" charset="0"/>
                <a:cs typeface="Times New Roman" pitchFamily="18" charset="0"/>
              </a:rPr>
              <a:t>Tabela Zamówienia zawiera informacje o zamówieniach klientów.</a:t>
            </a:r>
          </a:p>
          <a:p>
            <a:pPr>
              <a:defRPr/>
            </a:pPr>
            <a:r>
              <a:rPr lang="pl-PL" sz="1400" dirty="0" smtClean="0">
                <a:latin typeface="Times New Roman" pitchFamily="18" charset="0"/>
                <a:cs typeface="Times New Roman" pitchFamily="18" charset="0"/>
              </a:rPr>
              <a:t> </a:t>
            </a:r>
            <a:r>
              <a:rPr lang="pl-PL" sz="1400" dirty="0" smtClean="0">
                <a:solidFill>
                  <a:schemeClr val="accent2">
                    <a:lumMod val="75000"/>
                  </a:schemeClr>
                </a:solidFill>
                <a:latin typeface="Times New Roman" pitchFamily="18" charset="0"/>
                <a:cs typeface="Times New Roman" pitchFamily="18" charset="0"/>
              </a:rPr>
              <a:t>3.</a:t>
            </a:r>
            <a:r>
              <a:rPr lang="pl-PL" sz="1400" dirty="0" smtClean="0">
                <a:latin typeface="Times New Roman" pitchFamily="18" charset="0"/>
                <a:cs typeface="Times New Roman" pitchFamily="18" charset="0"/>
              </a:rPr>
              <a:t>Ta kwerenda pobiera identyfikator zamówienia oraz datę wymaganą </a:t>
            </a:r>
          </a:p>
          <a:p>
            <a:pPr>
              <a:defRPr/>
            </a:pPr>
            <a:r>
              <a:rPr lang="pl-PL" sz="1400" dirty="0" smtClean="0">
                <a:latin typeface="Times New Roman" pitchFamily="18" charset="0"/>
                <a:cs typeface="Times New Roman" pitchFamily="18" charset="0"/>
              </a:rPr>
              <a:t>    z tabeli Zamówienia, a także nazwę firmy i miasto z tabeli Klienci.</a:t>
            </a:r>
          </a:p>
          <a:p>
            <a:pPr>
              <a:defRPr/>
            </a:pPr>
            <a:r>
              <a:rPr lang="pl-PL" sz="1400" dirty="0" smtClean="0">
                <a:latin typeface="Times New Roman" pitchFamily="18" charset="0"/>
                <a:cs typeface="Times New Roman" pitchFamily="18" charset="0"/>
              </a:rPr>
              <a:t>    Kwerenda zwraca tylko zamówienia złożone w kwietniu i pochodzące </a:t>
            </a:r>
          </a:p>
          <a:p>
            <a:pPr>
              <a:defRPr/>
            </a:pPr>
            <a:r>
              <a:rPr lang="pl-PL" sz="1400" dirty="0" smtClean="0">
                <a:latin typeface="Times New Roman" pitchFamily="18" charset="0"/>
                <a:cs typeface="Times New Roman" pitchFamily="18" charset="0"/>
              </a:rPr>
              <a:t>    tylko od klientów z Londynu.</a:t>
            </a:r>
          </a:p>
          <a:p>
            <a:pPr>
              <a:lnSpc>
                <a:spcPct val="150000"/>
              </a:lnSpc>
              <a:defRPr/>
            </a:pPr>
            <a:endParaRPr lang="pl-PL" sz="1600" dirty="0" smtClean="0">
              <a:latin typeface="Times New Roman" pitchFamily="18" charset="0"/>
              <a:cs typeface="Times New Roman" pitchFamily="18" charset="0"/>
            </a:endParaRPr>
          </a:p>
        </p:txBody>
      </p:sp>
      <p:sp>
        <p:nvSpPr>
          <p:cNvPr id="5" name="Strzałka w prawo 4">
            <a:hlinkClick r:id="rId3" action="ppaction://hlinksldjump"/>
          </p:cNvPr>
          <p:cNvSpPr/>
          <p:nvPr/>
        </p:nvSpPr>
        <p:spPr>
          <a:xfrm>
            <a:off x="285720" y="6215082"/>
            <a:ext cx="857256" cy="413194"/>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57224" y="928670"/>
            <a:ext cx="7772400" cy="893266"/>
          </a:xfrm>
        </p:spPr>
        <p:txBody>
          <a:bodyPr/>
          <a:lstStyle/>
          <a:p>
            <a:pPr algn="ctr">
              <a:defRPr/>
            </a:pPr>
            <a:r>
              <a:rPr lang="pl-PL" sz="4000" smtClean="0">
                <a:solidFill>
                  <a:schemeClr val="accent2">
                    <a:lumMod val="75000"/>
                  </a:schemeClr>
                </a:solidFill>
                <a:latin typeface="Gloucester MT Extra Condensed" pitchFamily="18" charset="0"/>
              </a:rPr>
              <a:t>Kwerenda wybierająca i krzyżowa</a:t>
            </a:r>
            <a:endParaRPr lang="pl-PL" sz="4000">
              <a:solidFill>
                <a:schemeClr val="accent2">
                  <a:lumMod val="75000"/>
                </a:schemeClr>
              </a:solidFill>
              <a:latin typeface="Gloucester MT Extra Condensed" pitchFamily="18" charset="0"/>
            </a:endParaRPr>
          </a:p>
        </p:txBody>
      </p:sp>
      <p:sp>
        <p:nvSpPr>
          <p:cNvPr id="3" name="Symbol zastępczy tekstu 2"/>
          <p:cNvSpPr>
            <a:spLocks noGrp="1"/>
          </p:cNvSpPr>
          <p:nvPr>
            <p:ph type="body" idx="1"/>
          </p:nvPr>
        </p:nvSpPr>
        <p:spPr>
          <a:xfrm>
            <a:off x="530225" y="1571625"/>
            <a:ext cx="8113713" cy="4643438"/>
          </a:xfrm>
        </p:spPr>
        <p:txBody>
          <a:bodyPr/>
          <a:lstStyle/>
          <a:p>
            <a:pPr>
              <a:lnSpc>
                <a:spcPct val="150000"/>
              </a:lnSpc>
              <a:defRPr/>
            </a:pPr>
            <a:r>
              <a:rPr lang="pl-PL" sz="1800" b="1" dirty="0" smtClean="0">
                <a:solidFill>
                  <a:schemeClr val="accent2">
                    <a:lumMod val="75000"/>
                  </a:schemeClr>
                </a:solidFill>
                <a:latin typeface="Times New Roman" pitchFamily="18" charset="0"/>
                <a:cs typeface="Times New Roman" pitchFamily="18" charset="0"/>
              </a:rPr>
              <a:t>Kwerenda krzyżowa</a:t>
            </a:r>
          </a:p>
          <a:p>
            <a:pPr>
              <a:lnSpc>
                <a:spcPct val="150000"/>
              </a:lnSpc>
              <a:defRPr/>
            </a:pPr>
            <a:r>
              <a:rPr lang="pl-PL" sz="1600" dirty="0" smtClean="0">
                <a:latin typeface="Times New Roman" pitchFamily="18" charset="0"/>
                <a:cs typeface="Times New Roman" pitchFamily="18" charset="0"/>
              </a:rPr>
              <a:t>Kwerenda, która oblicza sumę lub średnią, zlicza elementy lub przeprowadza inny rodzaj sumowania rekordów, a następnie grupuje wyniki według dwóch typów informacji: jednego wzdłuż lewej, a drugiego wzdłuż górnej krawędzi arkusza danych.</a:t>
            </a:r>
          </a:p>
          <a:p>
            <a:pPr>
              <a:lnSpc>
                <a:spcPct val="150000"/>
              </a:lnSpc>
              <a:defRPr/>
            </a:pPr>
            <a:endParaRPr lang="pl-PL" sz="1600" dirty="0" smtClean="0">
              <a:latin typeface="Times New Roman" pitchFamily="18" charset="0"/>
              <a:cs typeface="Times New Roman" pitchFamily="18" charset="0"/>
            </a:endParaRPr>
          </a:p>
          <a:p>
            <a:pPr>
              <a:lnSpc>
                <a:spcPct val="150000"/>
              </a:lnSpc>
              <a:defRPr/>
            </a:pPr>
            <a:r>
              <a:rPr lang="pl-PL" sz="1800" b="1" dirty="0" smtClean="0">
                <a:solidFill>
                  <a:schemeClr val="accent2">
                    <a:lumMod val="75000"/>
                  </a:schemeClr>
                </a:solidFill>
                <a:latin typeface="Times New Roman" pitchFamily="18" charset="0"/>
                <a:cs typeface="Times New Roman" pitchFamily="18" charset="0"/>
              </a:rPr>
              <a:t>Kwerenda wybierająca</a:t>
            </a:r>
          </a:p>
          <a:p>
            <a:pPr>
              <a:lnSpc>
                <a:spcPct val="150000"/>
              </a:lnSpc>
              <a:defRPr/>
            </a:pPr>
            <a:r>
              <a:rPr lang="pl-PL" sz="1600" dirty="0" smtClean="0">
                <a:latin typeface="Times New Roman" pitchFamily="18" charset="0"/>
                <a:cs typeface="Times New Roman" pitchFamily="18" charset="0"/>
              </a:rPr>
              <a:t>Kwerenda, która zadaje pytanie o dane przechowywane w tabelach i zwraca zestaw wyników w formie arkusza danych, nie zmieniając danych.</a:t>
            </a:r>
          </a:p>
          <a:p>
            <a:pPr>
              <a:lnSpc>
                <a:spcPct val="150000"/>
              </a:lnSpc>
              <a:defRPr/>
            </a:pPr>
            <a:endParaRPr lang="pl-PL" sz="1600" dirty="0" smtClean="0">
              <a:latin typeface="Times New Roman" pitchFamily="18" charset="0"/>
              <a:cs typeface="Times New Roman" pitchFamily="18" charset="0"/>
            </a:endParaRPr>
          </a:p>
          <a:p>
            <a:pPr>
              <a:lnSpc>
                <a:spcPct val="150000"/>
              </a:lnSpc>
              <a:defRPr/>
            </a:pPr>
            <a:r>
              <a:rPr lang="pl-PL" sz="1600" dirty="0" smtClean="0">
                <a:latin typeface="Times New Roman" pitchFamily="18" charset="0"/>
                <a:cs typeface="Times New Roman" pitchFamily="18" charset="0"/>
              </a:rPr>
              <a:t>Za pomocą kwerend wybierających i kwerend krzyżowych można pobierać i prezentować dane oraz dostarczać je do formularzy i raportów. Podczas uruchamiania kwerendy wybierającej lub krzyżowej program Microsoft Office Access 2007 wyświetla wyniki w widoku arkusza danych.</a:t>
            </a:r>
          </a:p>
        </p:txBody>
      </p:sp>
      <p:sp>
        <p:nvSpPr>
          <p:cNvPr id="4" name="Strzałka w prawo 3">
            <a:hlinkClick r:id="rId2" action="ppaction://hlinksldjump"/>
          </p:cNvPr>
          <p:cNvSpPr/>
          <p:nvPr/>
        </p:nvSpPr>
        <p:spPr>
          <a:xfrm>
            <a:off x="8072462" y="6357958"/>
            <a:ext cx="764094" cy="341756"/>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85786" y="642918"/>
            <a:ext cx="7772400" cy="678952"/>
          </a:xfrm>
        </p:spPr>
        <p:txBody>
          <a:bodyPr/>
          <a:lstStyle/>
          <a:p>
            <a:pPr algn="ctr">
              <a:defRPr/>
            </a:pPr>
            <a:r>
              <a:rPr lang="pl-PL" sz="4400" smtClean="0">
                <a:solidFill>
                  <a:schemeClr val="accent2">
                    <a:lumMod val="75000"/>
                  </a:schemeClr>
                </a:solidFill>
                <a:latin typeface="Gloucester MT Extra Condensed" pitchFamily="18" charset="0"/>
              </a:rPr>
              <a:t>Kwerendy funkcjonalne</a:t>
            </a:r>
            <a:endParaRPr lang="pl-PL" sz="4400">
              <a:solidFill>
                <a:schemeClr val="accent2">
                  <a:lumMod val="75000"/>
                </a:schemeClr>
              </a:solidFill>
              <a:latin typeface="Gloucester MT Extra Condensed" pitchFamily="18" charset="0"/>
            </a:endParaRPr>
          </a:p>
        </p:txBody>
      </p:sp>
      <p:sp>
        <p:nvSpPr>
          <p:cNvPr id="3" name="Symbol zastępczy tekstu 2"/>
          <p:cNvSpPr>
            <a:spLocks noGrp="1"/>
          </p:cNvSpPr>
          <p:nvPr>
            <p:ph type="body" idx="1"/>
          </p:nvPr>
        </p:nvSpPr>
        <p:spPr>
          <a:xfrm>
            <a:off x="428625" y="1285875"/>
            <a:ext cx="8215313" cy="5214938"/>
          </a:xfrm>
        </p:spPr>
        <p:txBody>
          <a:bodyPr/>
          <a:lstStyle/>
          <a:p>
            <a:pPr>
              <a:defRPr/>
            </a:pPr>
            <a:r>
              <a:rPr lang="pl-PL" sz="1600" b="1" dirty="0" smtClean="0">
                <a:solidFill>
                  <a:schemeClr val="accent2">
                    <a:lumMod val="75000"/>
                  </a:schemeClr>
                </a:solidFill>
                <a:latin typeface="Times New Roman" pitchFamily="18" charset="0"/>
                <a:cs typeface="Times New Roman" pitchFamily="18" charset="0"/>
              </a:rPr>
              <a:t>Kwerenda dołączająca</a:t>
            </a:r>
          </a:p>
          <a:p>
            <a:pPr>
              <a:defRPr/>
            </a:pPr>
            <a:r>
              <a:rPr lang="pl-PL" sz="1600" dirty="0" smtClean="0">
                <a:latin typeface="Times New Roman" pitchFamily="18" charset="0"/>
                <a:cs typeface="Times New Roman" pitchFamily="18" charset="0"/>
              </a:rPr>
              <a:t>Kwerenda, funkcjonalna, która rekordy znajdujące się w zestawie wyników kwerendy dodaje na końcu istniejącej tabeli.</a:t>
            </a:r>
          </a:p>
          <a:p>
            <a:pPr>
              <a:defRPr/>
            </a:pPr>
            <a:r>
              <a:rPr lang="pl-PL" sz="1600" b="1" dirty="0" smtClean="0">
                <a:solidFill>
                  <a:schemeClr val="accent2">
                    <a:lumMod val="75000"/>
                  </a:schemeClr>
                </a:solidFill>
                <a:latin typeface="Times New Roman" pitchFamily="18" charset="0"/>
                <a:cs typeface="Times New Roman" pitchFamily="18" charset="0"/>
              </a:rPr>
              <a:t>Kwerenda usuwająca</a:t>
            </a:r>
          </a:p>
          <a:p>
            <a:pPr>
              <a:defRPr/>
            </a:pPr>
            <a:r>
              <a:rPr lang="pl-PL" sz="1600" dirty="0" smtClean="0">
                <a:latin typeface="Times New Roman" pitchFamily="18" charset="0"/>
                <a:cs typeface="Times New Roman" pitchFamily="18" charset="0"/>
              </a:rPr>
              <a:t>Kwerenda, która usuwa z jednej lub kilku tabel wiersze spełniające określone kryteria.</a:t>
            </a:r>
          </a:p>
          <a:p>
            <a:pPr>
              <a:defRPr/>
            </a:pPr>
            <a:r>
              <a:rPr lang="pl-PL" sz="1600" b="1" dirty="0" smtClean="0">
                <a:solidFill>
                  <a:schemeClr val="accent2">
                    <a:lumMod val="75000"/>
                  </a:schemeClr>
                </a:solidFill>
                <a:latin typeface="Times New Roman" pitchFamily="18" charset="0"/>
                <a:cs typeface="Times New Roman" pitchFamily="18" charset="0"/>
              </a:rPr>
              <a:t>Kwerenda aktualizująca</a:t>
            </a:r>
          </a:p>
          <a:p>
            <a:pPr>
              <a:defRPr/>
            </a:pPr>
            <a:r>
              <a:rPr lang="pl-PL" sz="1600" dirty="0" smtClean="0">
                <a:latin typeface="Times New Roman" pitchFamily="18" charset="0"/>
                <a:cs typeface="Times New Roman" pitchFamily="18" charset="0"/>
              </a:rPr>
              <a:t>Kwerenda, funkcjonalna która zmienia zestaw rekordów zgodnie z określonymi kryteriami (warunkami wyszukiwania)</a:t>
            </a:r>
          </a:p>
          <a:p>
            <a:pPr>
              <a:defRPr/>
            </a:pPr>
            <a:r>
              <a:rPr lang="pl-PL" sz="1600" b="1" dirty="0" smtClean="0">
                <a:solidFill>
                  <a:schemeClr val="accent2">
                    <a:lumMod val="75000"/>
                  </a:schemeClr>
                </a:solidFill>
                <a:latin typeface="Times New Roman" pitchFamily="18" charset="0"/>
                <a:cs typeface="Times New Roman" pitchFamily="18" charset="0"/>
              </a:rPr>
              <a:t>kwerenda tworząca tabelę</a:t>
            </a:r>
          </a:p>
          <a:p>
            <a:pPr>
              <a:defRPr/>
            </a:pPr>
            <a:r>
              <a:rPr lang="pl-PL" sz="1600" dirty="0" smtClean="0">
                <a:latin typeface="Times New Roman" pitchFamily="18" charset="0"/>
                <a:cs typeface="Times New Roman" pitchFamily="18" charset="0"/>
              </a:rPr>
              <a:t>Kwerenda, która tworzy nową tabelę, a następnie tworzy w niej rekordy (wiersze), kopiując rekordy z tabeli istniejącej.</a:t>
            </a:r>
          </a:p>
          <a:p>
            <a:pPr>
              <a:defRPr/>
            </a:pPr>
            <a:endParaRPr lang="pl-PL" sz="1600" dirty="0" smtClean="0">
              <a:latin typeface="Times New Roman" pitchFamily="18" charset="0"/>
              <a:cs typeface="Times New Roman" pitchFamily="18" charset="0"/>
            </a:endParaRPr>
          </a:p>
          <a:p>
            <a:pPr>
              <a:lnSpc>
                <a:spcPct val="150000"/>
              </a:lnSpc>
              <a:defRPr/>
            </a:pPr>
            <a:r>
              <a:rPr lang="pl-PL" sz="1400" dirty="0" smtClean="0"/>
              <a:t>Z wyjątkiem kwerend tworzących tabele, kwerendy funkcjonalne zmieniają dane w tabelach, których dotyczą. Nie można w łatwy sposób cofnąć tych zmian, na przykład przez naciśnięcie kombinacji klawiszy </a:t>
            </a:r>
            <a:r>
              <a:rPr lang="pl-PL" sz="1400" dirty="0" err="1" smtClean="0"/>
              <a:t>CTRL+Z</a:t>
            </a:r>
            <a:r>
              <a:rPr lang="pl-PL" sz="1400" dirty="0" smtClean="0"/>
              <a:t>. Jeśli za pomocą kwerendy funkcjonalnej zostaną wprowadzone zmiany, które później okażą się niewskazane, zwykle będzie konieczne przywrócenie danych z kopi zapasowej. Z tego powodu zawsze przed uruchomieniem kwerendy funkcjonalnej należy się upewnić, że istnieje aktualna kopia zapasowa danych źródłowych.</a:t>
            </a:r>
            <a:endParaRPr lang="pl-PL" sz="1400" dirty="0">
              <a:latin typeface="Times New Roman" pitchFamily="18" charset="0"/>
              <a:cs typeface="Times New Roman" pitchFamily="18" charset="0"/>
            </a:endParaRPr>
          </a:p>
        </p:txBody>
      </p:sp>
      <p:sp>
        <p:nvSpPr>
          <p:cNvPr id="4" name="Strzałka w prawo 3">
            <a:hlinkClick r:id="rId2" action="ppaction://hlinksldjump"/>
          </p:cNvPr>
          <p:cNvSpPr/>
          <p:nvPr/>
        </p:nvSpPr>
        <p:spPr>
          <a:xfrm>
            <a:off x="7858148" y="6286520"/>
            <a:ext cx="764094" cy="413194"/>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785794"/>
            <a:ext cx="7772400" cy="612066"/>
          </a:xfrm>
        </p:spPr>
        <p:txBody>
          <a:bodyPr/>
          <a:lstStyle/>
          <a:p>
            <a:pPr algn="ctr">
              <a:defRPr/>
            </a:pPr>
            <a:r>
              <a:rPr lang="pl-PL" sz="4800" smtClean="0">
                <a:solidFill>
                  <a:schemeClr val="accent2">
                    <a:lumMod val="75000"/>
                  </a:schemeClr>
                </a:solidFill>
                <a:latin typeface="Gloucester MT Extra Condensed" pitchFamily="18" charset="0"/>
              </a:rPr>
              <a:t>Kwerenda parametryczna </a:t>
            </a:r>
            <a:endParaRPr lang="pl-PL" sz="4800">
              <a:solidFill>
                <a:schemeClr val="accent2">
                  <a:lumMod val="75000"/>
                </a:schemeClr>
              </a:solidFill>
              <a:latin typeface="Gloucester MT Extra Condensed" pitchFamily="18" charset="0"/>
            </a:endParaRPr>
          </a:p>
        </p:txBody>
      </p:sp>
      <p:sp>
        <p:nvSpPr>
          <p:cNvPr id="16387" name="Symbol zastępczy tekstu 2"/>
          <p:cNvSpPr>
            <a:spLocks noGrp="1"/>
          </p:cNvSpPr>
          <p:nvPr>
            <p:ph type="body" idx="1"/>
          </p:nvPr>
        </p:nvSpPr>
        <p:spPr>
          <a:xfrm>
            <a:off x="500063" y="1643063"/>
            <a:ext cx="8286750" cy="4929187"/>
          </a:xfrm>
        </p:spPr>
        <p:txBody>
          <a:bodyPr/>
          <a:lstStyle/>
          <a:p>
            <a:pPr>
              <a:lnSpc>
                <a:spcPct val="150000"/>
              </a:lnSpc>
            </a:pPr>
            <a:r>
              <a:rPr lang="pl-PL" sz="1600" smtClean="0"/>
              <a:t>Kwerenda, w której użytkownik interakcyjnie określa jedną lub większą liczbę wartości kryteriów. Kwerenda parametryczna nie jest osobnym rodzajem kwerendy; jest ona raczej rozszerzeniem możliwości kwerendy. Monituje o wartość. Gdy wartość zostanie dostarczona, kwerenda parametryczna zastosuje ją jako kryterium pola. Pole, do którego ma zostać zastosowane kryterium, jest określone w projekcie kwerendy. Jeśli podczas monitowania nie zostanie wprowadzona żadna wartość, kwerenda parametryczna zinterpretuje wartość wejściową jako pusty ciąg.</a:t>
            </a:r>
          </a:p>
          <a:p>
            <a:pPr>
              <a:lnSpc>
                <a:spcPct val="150000"/>
              </a:lnSpc>
            </a:pPr>
            <a:endParaRPr lang="pl-PL" sz="1600" smtClean="0"/>
          </a:p>
          <a:p>
            <a:pPr>
              <a:lnSpc>
                <a:spcPct val="150000"/>
              </a:lnSpc>
            </a:pPr>
            <a:r>
              <a:rPr lang="pl-PL" sz="1600" smtClean="0"/>
              <a:t>Kwerenda parametryczna jest zawsze dodatkowo innym typem kwerendy. Większość kwerend parametrycznych to kwerendy wybierające lub krzyżowe. Jednak kwerendy dołączające, tworzące tabele i aktualizujące również mogą być kwerendami parametrycznymi.</a:t>
            </a:r>
          </a:p>
          <a:p>
            <a:endParaRPr lang="pl-PL" smtClean="0"/>
          </a:p>
        </p:txBody>
      </p:sp>
      <p:sp>
        <p:nvSpPr>
          <p:cNvPr id="4" name="Strzałka w prawo 3">
            <a:hlinkClick r:id="rId2" action="ppaction://hlinksldjump"/>
          </p:cNvPr>
          <p:cNvSpPr/>
          <p:nvPr/>
        </p:nvSpPr>
        <p:spPr>
          <a:xfrm>
            <a:off x="7858148" y="6000768"/>
            <a:ext cx="764094" cy="413194"/>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285728"/>
            <a:ext cx="7772400" cy="750390"/>
          </a:xfrm>
        </p:spPr>
        <p:txBody>
          <a:bodyPr/>
          <a:lstStyle/>
          <a:p>
            <a:pPr algn="ctr">
              <a:defRPr/>
            </a:pPr>
            <a:r>
              <a:rPr lang="pl-PL" sz="4400" smtClean="0">
                <a:solidFill>
                  <a:schemeClr val="accent2">
                    <a:lumMod val="75000"/>
                  </a:schemeClr>
                </a:solidFill>
                <a:latin typeface="Gloucester MT Extra Condensed" pitchFamily="18" charset="0"/>
              </a:rPr>
              <a:t>Kwerendy SQL</a:t>
            </a:r>
            <a:endParaRPr lang="pl-PL" sz="4400">
              <a:solidFill>
                <a:schemeClr val="accent2">
                  <a:lumMod val="75000"/>
                </a:schemeClr>
              </a:solidFill>
              <a:latin typeface="Gloucester MT Extra Condensed" pitchFamily="18" charset="0"/>
            </a:endParaRPr>
          </a:p>
        </p:txBody>
      </p:sp>
      <p:sp>
        <p:nvSpPr>
          <p:cNvPr id="3" name="Symbol zastępczy tekstu 2"/>
          <p:cNvSpPr>
            <a:spLocks noGrp="1"/>
          </p:cNvSpPr>
          <p:nvPr>
            <p:ph type="body" idx="1"/>
          </p:nvPr>
        </p:nvSpPr>
        <p:spPr>
          <a:xfrm>
            <a:off x="500063" y="1000125"/>
            <a:ext cx="8185150" cy="5643563"/>
          </a:xfrm>
        </p:spPr>
        <p:txBody>
          <a:bodyPr/>
          <a:lstStyle/>
          <a:p>
            <a:pPr>
              <a:defRPr/>
            </a:pPr>
            <a:r>
              <a:rPr lang="pl-PL" sz="1400" dirty="0" smtClean="0">
                <a:latin typeface="Times New Roman" pitchFamily="18" charset="0"/>
                <a:cs typeface="Times New Roman" pitchFamily="18" charset="0"/>
              </a:rPr>
              <a:t>Kwerenda, która składa się z instrukcji SQL. Kwerendami specyficznymi dla języka SQL są </a:t>
            </a:r>
            <a:r>
              <a:rPr lang="pl-PL" sz="1400" dirty="0" err="1" smtClean="0">
                <a:latin typeface="Times New Roman" pitchFamily="18" charset="0"/>
                <a:cs typeface="Times New Roman" pitchFamily="18" charset="0"/>
              </a:rPr>
              <a:t>podkwerendy</a:t>
            </a:r>
            <a:r>
              <a:rPr lang="pl-PL" sz="1400" dirty="0" smtClean="0">
                <a:latin typeface="Times New Roman" pitchFamily="18" charset="0"/>
                <a:cs typeface="Times New Roman" pitchFamily="18" charset="0"/>
              </a:rPr>
              <a:t>, kwerendy przekazujące, składające i definiujące dane.</a:t>
            </a:r>
          </a:p>
          <a:p>
            <a:pPr>
              <a:defRPr/>
            </a:pPr>
            <a:r>
              <a:rPr lang="pl-PL" sz="1400" dirty="0" smtClean="0">
                <a:latin typeface="Times New Roman" pitchFamily="18" charset="0"/>
                <a:cs typeface="Times New Roman" pitchFamily="18" charset="0"/>
              </a:rPr>
              <a:t>Istnieją trzy podstawowe typy kwerend SQL :</a:t>
            </a:r>
          </a:p>
          <a:p>
            <a:pPr>
              <a:defRPr/>
            </a:pPr>
            <a:r>
              <a:rPr lang="pl-PL" sz="1400" b="1" dirty="0" smtClean="0">
                <a:solidFill>
                  <a:schemeClr val="accent2">
                    <a:lumMod val="75000"/>
                  </a:schemeClr>
                </a:solidFill>
                <a:latin typeface="Times New Roman" pitchFamily="18" charset="0"/>
                <a:cs typeface="Times New Roman" pitchFamily="18" charset="0"/>
              </a:rPr>
              <a:t>Kwerenda składająca: </a:t>
            </a:r>
          </a:p>
          <a:p>
            <a:pPr>
              <a:defRPr/>
            </a:pPr>
            <a:r>
              <a:rPr lang="pl-PL" sz="1400" dirty="0" smtClean="0">
                <a:latin typeface="Times New Roman" pitchFamily="18" charset="0"/>
                <a:cs typeface="Times New Roman" pitchFamily="18" charset="0"/>
              </a:rPr>
              <a:t>Kwerenda, która używa operatora UNION do połączenia wyników dwóch lub większej liczby kwerend wybierających. Kwerendy składające różnią się od kwerend dołączających tym, że nie zmieniają danych źródłowych. Kwerendy składające dołączają wiersze do zestawu rekordów, który nie jest zachowywany po zamknięciu kwerendy. Kwerendy składające łączą dane z co najmniej dwóch tabel, jednak działają w inny sposób niż pozostałe kwerendy. Większość kwerend łączy dane przez konkatenację wierszy, natomiast kwerendy składające łączą dane przez dołączanie wierszy. </a:t>
            </a:r>
          </a:p>
          <a:p>
            <a:pPr>
              <a:defRPr/>
            </a:pPr>
            <a:r>
              <a:rPr lang="pl-PL" sz="1400" b="1" dirty="0" smtClean="0">
                <a:solidFill>
                  <a:schemeClr val="accent2">
                    <a:lumMod val="75000"/>
                  </a:schemeClr>
                </a:solidFill>
                <a:latin typeface="Times New Roman" pitchFamily="18" charset="0"/>
                <a:cs typeface="Times New Roman" pitchFamily="18" charset="0"/>
              </a:rPr>
              <a:t>Kwerenda przekazująca:</a:t>
            </a:r>
          </a:p>
          <a:p>
            <a:pPr>
              <a:defRPr/>
            </a:pPr>
            <a:r>
              <a:rPr lang="pl-PL" sz="1400" dirty="0" smtClean="0">
                <a:latin typeface="Times New Roman" pitchFamily="18" charset="0"/>
                <a:cs typeface="Times New Roman" pitchFamily="18" charset="0"/>
              </a:rPr>
              <a:t>Kwerenda specyficzna dla języka SQL, której można używać do wysyłania poleceń bezpośrednio na serwer baz danych ODBC. W przypadku korzystania z kwerend przekazujących użytkownik pracuje bezpośrednio z tabelami na serwerze zamiast zlecać przetwarzanie danych aparatowi bazy danych Microsoft </a:t>
            </a:r>
            <a:r>
              <a:rPr lang="pl-PL" sz="1400" dirty="0" err="1" smtClean="0">
                <a:latin typeface="Times New Roman" pitchFamily="18" charset="0"/>
                <a:cs typeface="Times New Roman" pitchFamily="18" charset="0"/>
              </a:rPr>
              <a:t>Jet</a:t>
            </a:r>
            <a:r>
              <a:rPr lang="pl-PL" sz="1400" dirty="0" smtClean="0">
                <a:latin typeface="Times New Roman" pitchFamily="18" charset="0"/>
                <a:cs typeface="Times New Roman" pitchFamily="18" charset="0"/>
              </a:rPr>
              <a:t>. </a:t>
            </a:r>
          </a:p>
          <a:p>
            <a:pPr>
              <a:defRPr/>
            </a:pPr>
            <a:r>
              <a:rPr lang="pl-PL" sz="1400" dirty="0" smtClean="0">
                <a:latin typeface="Times New Roman" pitchFamily="18" charset="0"/>
                <a:cs typeface="Times New Roman" pitchFamily="18" charset="0"/>
              </a:rPr>
              <a:t>Kwerendy przekazujące nie są przetwarzane przez aparat bazy danych programu Access — są one przekazywane bezpośrednio do zdalnego serwera bazy danych, który je przetwarza i przekazuje wyniki do programu Access.</a:t>
            </a:r>
          </a:p>
          <a:p>
            <a:pPr>
              <a:defRPr/>
            </a:pPr>
            <a:r>
              <a:rPr lang="pl-PL" sz="1400" b="1" dirty="0" smtClean="0">
                <a:solidFill>
                  <a:schemeClr val="accent2">
                    <a:lumMod val="75000"/>
                  </a:schemeClr>
                </a:solidFill>
                <a:latin typeface="Times New Roman" pitchFamily="18" charset="0"/>
                <a:cs typeface="Times New Roman" pitchFamily="18" charset="0"/>
              </a:rPr>
              <a:t>Kwerenda definiująca dane: </a:t>
            </a:r>
          </a:p>
          <a:p>
            <a:pPr>
              <a:defRPr/>
            </a:pPr>
            <a:r>
              <a:rPr lang="pl-PL" sz="1400" dirty="0" smtClean="0">
                <a:latin typeface="Times New Roman" pitchFamily="18" charset="0"/>
                <a:cs typeface="Times New Roman" pitchFamily="18" charset="0"/>
              </a:rPr>
              <a:t>Kwerenda specyficzna dla języka SQL, która zawiera instrukcje języka definicji danych .Instrukcje te umożliwiają tworzenie i zmienianie obiektów w bazie danych.. Kwerendy definiujące dane są kwerendami specjalnego typu. Nie przetwarzają one danych, lecz tworzą, usuwają lub modyfikują inne obiekty bazy danych </a:t>
            </a:r>
          </a:p>
          <a:p>
            <a:pPr>
              <a:defRPr/>
            </a:pPr>
            <a:endParaRPr lang="pl-PL" sz="1400" dirty="0" smtClean="0">
              <a:latin typeface="Times New Roman" pitchFamily="18" charset="0"/>
              <a:cs typeface="Times New Roman" pitchFamily="18" charset="0"/>
            </a:endParaRPr>
          </a:p>
          <a:p>
            <a:pPr>
              <a:defRPr/>
            </a:pPr>
            <a:r>
              <a:rPr lang="pl-PL" sz="1400" dirty="0" smtClean="0">
                <a:latin typeface="Times New Roman" pitchFamily="18" charset="0"/>
                <a:cs typeface="Times New Roman" pitchFamily="18" charset="0"/>
              </a:rPr>
              <a:t>Kwerend SQL nie można otworzyć w widoku projektu. Można je otworzyć lub uruchomić tylko w widoku SQL. Wyjątkiem są kwerendy SQL definiujące dane. Te kwerendy można otworzyć w widoku arkusza danych.</a:t>
            </a:r>
          </a:p>
          <a:p>
            <a:pPr>
              <a:defRPr/>
            </a:pPr>
            <a:endParaRPr lang="pl-PL" sz="1400" dirty="0">
              <a:latin typeface="Times New Roman" pitchFamily="18" charset="0"/>
              <a:cs typeface="Times New Roman" pitchFamily="18" charset="0"/>
            </a:endParaRPr>
          </a:p>
        </p:txBody>
      </p:sp>
      <p:sp>
        <p:nvSpPr>
          <p:cNvPr id="4" name="Strzałka w prawo 3">
            <a:hlinkClick r:id="rId2" action="ppaction://hlinksldjump"/>
          </p:cNvPr>
          <p:cNvSpPr/>
          <p:nvPr/>
        </p:nvSpPr>
        <p:spPr>
          <a:xfrm>
            <a:off x="8215338" y="6357958"/>
            <a:ext cx="621218" cy="285752"/>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fo.bmp"/>
          <p:cNvPicPr>
            <a:picLocks noChangeAspect="1"/>
          </p:cNvPicPr>
          <p:nvPr/>
        </p:nvPicPr>
        <p:blipFill>
          <a:blip r:embed="rId2"/>
          <a:stretch>
            <a:fillRect/>
          </a:stretch>
        </p:blipFill>
        <p:spPr>
          <a:xfrm>
            <a:off x="357158" y="3429000"/>
            <a:ext cx="3228975" cy="3190875"/>
          </a:xfrm>
          <a:prstGeom prst="rect">
            <a:avLst/>
          </a:prstGeom>
          <a:effectLst>
            <a:glow rad="101600">
              <a:schemeClr val="accent2">
                <a:satMod val="175000"/>
                <a:alpha val="40000"/>
              </a:schemeClr>
            </a:glow>
          </a:effectLst>
          <a:scene3d>
            <a:camera prst="orthographicFront"/>
            <a:lightRig rig="threePt" dir="t"/>
          </a:scene3d>
          <a:sp3d>
            <a:bevelT prst="relaxedInset"/>
          </a:sp3d>
        </p:spPr>
      </p:pic>
      <p:sp>
        <p:nvSpPr>
          <p:cNvPr id="2" name="Tytuł 1"/>
          <p:cNvSpPr>
            <a:spLocks noGrp="1"/>
          </p:cNvSpPr>
          <p:nvPr>
            <p:ph type="title"/>
          </p:nvPr>
        </p:nvSpPr>
        <p:spPr>
          <a:xfrm>
            <a:off x="571472" y="714356"/>
            <a:ext cx="7772400" cy="678952"/>
          </a:xfrm>
        </p:spPr>
        <p:txBody>
          <a:bodyPr/>
          <a:lstStyle/>
          <a:p>
            <a:pPr algn="ctr">
              <a:defRPr/>
            </a:pPr>
            <a:r>
              <a:rPr lang="pl-PL" sz="4800" smtClean="0">
                <a:solidFill>
                  <a:schemeClr val="accent2">
                    <a:lumMod val="75000"/>
                  </a:schemeClr>
                </a:solidFill>
                <a:effectLst>
                  <a:outerShdw blurRad="38100" dist="38100" dir="2700000" algn="tl">
                    <a:srgbClr val="000000">
                      <a:alpha val="43137"/>
                    </a:srgbClr>
                  </a:outerShdw>
                </a:effectLst>
                <a:latin typeface="Gloucester MT Extra Condensed"/>
              </a:rPr>
              <a:t>Formularze</a:t>
            </a:r>
            <a:endParaRPr lang="pl-PL" sz="4800">
              <a:solidFill>
                <a:schemeClr val="accent2">
                  <a:lumMod val="75000"/>
                </a:schemeClr>
              </a:solidFill>
              <a:effectLst>
                <a:outerShdw blurRad="38100" dist="38100" dir="2700000" algn="tl">
                  <a:srgbClr val="000000">
                    <a:alpha val="43137"/>
                  </a:srgbClr>
                </a:outerShdw>
              </a:effectLst>
              <a:latin typeface="Gloucester MT Extra Condensed"/>
            </a:endParaRPr>
          </a:p>
        </p:txBody>
      </p:sp>
      <p:sp>
        <p:nvSpPr>
          <p:cNvPr id="3" name="Symbol zastępczy tekstu 2"/>
          <p:cNvSpPr>
            <a:spLocks noGrp="1"/>
          </p:cNvSpPr>
          <p:nvPr>
            <p:ph type="body" idx="1"/>
          </p:nvPr>
        </p:nvSpPr>
        <p:spPr>
          <a:xfrm>
            <a:off x="357188" y="1428750"/>
            <a:ext cx="8501062" cy="5214938"/>
          </a:xfrm>
        </p:spPr>
        <p:txBody>
          <a:bodyPr/>
          <a:lstStyle/>
          <a:p>
            <a:pPr>
              <a:lnSpc>
                <a:spcPct val="150000"/>
              </a:lnSpc>
              <a:defRPr/>
            </a:pPr>
            <a:r>
              <a:rPr lang="pl-PL" sz="1600" dirty="0" smtClean="0">
                <a:latin typeface="Times New Roman" pitchFamily="18" charset="0"/>
                <a:cs typeface="Times New Roman" pitchFamily="18" charset="0"/>
              </a:rPr>
              <a:t>Za pomocą formularza można łatwo wyświetlać, wprowadzać i zmieniać dane w jednym wierszu naraz. Można też używać go do wykonywania innych akcji, na przykład do wysyłania danych do innych aplikacji. Formularze zazwyczaj zawierają formanty połączone z polami w tabelach. Po otwarciu formularza program Access pobiera dane z jednej lub większej liczby tych tabel, a następnie wyświetla dane w układzie wybranym podczas tworzenia formularza. Formularz można utworzyć za 			             pomocą jednego z poleceń w grupie </a:t>
            </a:r>
            <a:r>
              <a:rPr lang="pl-PL" sz="1600" b="1" dirty="0" smtClean="0">
                <a:solidFill>
                  <a:schemeClr val="accent2">
                    <a:lumMod val="75000"/>
                  </a:schemeClr>
                </a:solidFill>
                <a:latin typeface="Times New Roman" pitchFamily="18" charset="0"/>
                <a:cs typeface="Times New Roman" pitchFamily="18" charset="0"/>
              </a:rPr>
              <a:t>Formularze</a:t>
            </a:r>
            <a:r>
              <a:rPr lang="pl-PL" sz="1600" dirty="0" smtClean="0">
                <a:solidFill>
                  <a:schemeClr val="accent2">
                    <a:lumMod val="75000"/>
                  </a:schemeClr>
                </a:solidFill>
                <a:latin typeface="Times New Roman" pitchFamily="18" charset="0"/>
                <a:cs typeface="Times New Roman" pitchFamily="18" charset="0"/>
              </a:rPr>
              <a:t> </a:t>
            </a:r>
            <a:r>
              <a:rPr lang="pl-PL" sz="1600" dirty="0" smtClean="0">
                <a:latin typeface="Times New Roman" pitchFamily="18" charset="0"/>
                <a:cs typeface="Times New Roman" pitchFamily="18" charset="0"/>
              </a:rPr>
              <a:t>na Wstążce 			             lub Kreatora formularzy, a także zaprojektować go 				             samodzielnie w widoku projektu.</a:t>
            </a:r>
          </a:p>
          <a:p>
            <a:pPr>
              <a:defRPr/>
            </a:pPr>
            <a:r>
              <a:rPr lang="pl-PL" sz="1600" dirty="0" smtClean="0"/>
              <a:t> 			 	</a:t>
            </a:r>
            <a:r>
              <a:rPr lang="pl-PL" sz="1600" dirty="0" smtClean="0">
                <a:solidFill>
                  <a:schemeClr val="accent2">
                    <a:lumMod val="75000"/>
                  </a:schemeClr>
                </a:solidFill>
                <a:cs typeface="Times New Roman" pitchFamily="18" charset="0"/>
              </a:rPr>
              <a:t>1.</a:t>
            </a:r>
            <a:r>
              <a:rPr lang="pl-PL" sz="1300" dirty="0" smtClean="0">
                <a:cs typeface="Times New Roman" pitchFamily="18" charset="0"/>
              </a:rPr>
              <a:t>W tabeli jest wyświetlanych jednocześnie wiele rekordów, ale w 				 celu przejrzenia określonego rekordu może być konieczne 					przewinięcie tabeli w poziomie. Podczas przeglądania tabeli nie 					można także aktualizować danych w wielu tabelach jednocześnie.</a:t>
            </a:r>
          </a:p>
          <a:p>
            <a:pPr>
              <a:defRPr/>
            </a:pPr>
            <a:r>
              <a:rPr lang="pl-PL" sz="1300" dirty="0" smtClean="0">
                <a:cs typeface="Times New Roman" pitchFamily="18" charset="0"/>
              </a:rPr>
              <a:t> 				</a:t>
            </a:r>
            <a:r>
              <a:rPr lang="pl-PL" sz="1300" dirty="0" smtClean="0">
                <a:solidFill>
                  <a:schemeClr val="accent2">
                    <a:lumMod val="75000"/>
                  </a:schemeClr>
                </a:solidFill>
                <a:cs typeface="Times New Roman" pitchFamily="18" charset="0"/>
              </a:rPr>
              <a:t>2.</a:t>
            </a:r>
            <a:r>
              <a:rPr lang="pl-PL" sz="1300" dirty="0" smtClean="0">
                <a:cs typeface="Times New Roman" pitchFamily="18" charset="0"/>
              </a:rPr>
              <a:t>Formularz przedstawia pojedyncze rekordy i mogą w nim być 					wyświetlane pola pochodzące z więcej niż jednej tabeli. Można w 				nim także wyświetlać obrazy i inne obiekty.</a:t>
            </a:r>
          </a:p>
          <a:p>
            <a:pPr>
              <a:defRPr/>
            </a:pPr>
            <a:r>
              <a:rPr lang="pl-PL" sz="1300" dirty="0" smtClean="0">
                <a:cs typeface="Times New Roman" pitchFamily="18" charset="0"/>
              </a:rPr>
              <a:t> 				</a:t>
            </a:r>
            <a:r>
              <a:rPr lang="pl-PL" sz="1300" dirty="0" smtClean="0">
                <a:solidFill>
                  <a:schemeClr val="accent2">
                    <a:lumMod val="75000"/>
                  </a:schemeClr>
                </a:solidFill>
                <a:cs typeface="Times New Roman" pitchFamily="18" charset="0"/>
              </a:rPr>
              <a:t>3.</a:t>
            </a:r>
            <a:r>
              <a:rPr lang="pl-PL" sz="1300" dirty="0" smtClean="0">
                <a:cs typeface="Times New Roman" pitchFamily="18" charset="0"/>
              </a:rPr>
              <a:t>Formularz może zawierać przycisk służący do drukowania raportu, 				otwierania innych obiektów lub do automatyzowania zadań w inny 				sposób.</a:t>
            </a:r>
          </a:p>
          <a:p>
            <a:pPr>
              <a:lnSpc>
                <a:spcPct val="150000"/>
              </a:lnSpc>
              <a:defRPr/>
            </a:pPr>
            <a:endParaRPr lang="pl-PL" sz="1600" dirty="0">
              <a:latin typeface="Times New Roman" pitchFamily="18" charset="0"/>
              <a:cs typeface="Times New Roman" pitchFamily="18" charset="0"/>
            </a:endParaRPr>
          </a:p>
        </p:txBody>
      </p:sp>
      <p:sp>
        <p:nvSpPr>
          <p:cNvPr id="5" name="Strzałka w prawo 4">
            <a:hlinkClick r:id="rId3" action="ppaction://hlinksldjump"/>
          </p:cNvPr>
          <p:cNvSpPr/>
          <p:nvPr/>
        </p:nvSpPr>
        <p:spPr>
          <a:xfrm>
            <a:off x="8001024" y="6429396"/>
            <a:ext cx="621218" cy="285752"/>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zoom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ZA101689081045.gif"/>
          <p:cNvPicPr>
            <a:picLocks noChangeAspect="1"/>
          </p:cNvPicPr>
          <p:nvPr/>
        </p:nvPicPr>
        <p:blipFill>
          <a:blip r:embed="rId2"/>
          <a:stretch>
            <a:fillRect/>
          </a:stretch>
        </p:blipFill>
        <p:spPr>
          <a:xfrm>
            <a:off x="6572264" y="1857364"/>
            <a:ext cx="2071702" cy="3286148"/>
          </a:xfrm>
          <a:prstGeom prst="rect">
            <a:avLst/>
          </a:prstGeom>
          <a:effectLst>
            <a:glow rad="101600">
              <a:schemeClr val="accent2">
                <a:satMod val="175000"/>
                <a:alpha val="40000"/>
              </a:schemeClr>
            </a:glow>
          </a:effectLst>
        </p:spPr>
      </p:pic>
      <p:pic>
        <p:nvPicPr>
          <p:cNvPr id="6" name="Obraz 5" descr="5.bmp"/>
          <p:cNvPicPr>
            <a:picLocks noChangeAspect="1"/>
          </p:cNvPicPr>
          <p:nvPr/>
        </p:nvPicPr>
        <p:blipFill>
          <a:blip r:embed="rId3"/>
          <a:stretch>
            <a:fillRect/>
          </a:stretch>
        </p:blipFill>
        <p:spPr>
          <a:xfrm>
            <a:off x="357158" y="5786454"/>
            <a:ext cx="3162300" cy="828675"/>
          </a:xfrm>
          <a:prstGeom prst="rect">
            <a:avLst/>
          </a:prstGeom>
          <a:effectLst>
            <a:glow rad="101600">
              <a:schemeClr val="accent2">
                <a:satMod val="175000"/>
                <a:alpha val="40000"/>
              </a:schemeClr>
            </a:glow>
          </a:effectLst>
        </p:spPr>
      </p:pic>
      <p:pic>
        <p:nvPicPr>
          <p:cNvPr id="5" name="Obraz 4" descr="4.bmp"/>
          <p:cNvPicPr>
            <a:picLocks noChangeAspect="1"/>
          </p:cNvPicPr>
          <p:nvPr/>
        </p:nvPicPr>
        <p:blipFill>
          <a:blip r:embed="rId4"/>
          <a:stretch>
            <a:fillRect/>
          </a:stretch>
        </p:blipFill>
        <p:spPr>
          <a:xfrm>
            <a:off x="428596" y="4429132"/>
            <a:ext cx="2533650" cy="685799"/>
          </a:xfrm>
          <a:prstGeom prst="rect">
            <a:avLst/>
          </a:prstGeom>
          <a:effectLst>
            <a:glow rad="101600">
              <a:schemeClr val="accent2">
                <a:satMod val="175000"/>
                <a:alpha val="40000"/>
              </a:schemeClr>
            </a:glow>
          </a:effectLst>
        </p:spPr>
      </p:pic>
      <p:sp>
        <p:nvSpPr>
          <p:cNvPr id="2" name="Tytuł 1"/>
          <p:cNvSpPr>
            <a:spLocks noGrp="1"/>
          </p:cNvSpPr>
          <p:nvPr>
            <p:ph type="title"/>
          </p:nvPr>
        </p:nvSpPr>
        <p:spPr>
          <a:xfrm>
            <a:off x="714348" y="642918"/>
            <a:ext cx="7772400" cy="964704"/>
          </a:xfrm>
        </p:spPr>
        <p:txBody>
          <a:bodyPr/>
          <a:lstStyle/>
          <a:p>
            <a:pPr algn="ctr">
              <a:defRPr/>
            </a:pPr>
            <a:r>
              <a:rPr lang="pl-PL" sz="2800" smtClean="0">
                <a:solidFill>
                  <a:schemeClr val="accent2">
                    <a:lumMod val="75000"/>
                  </a:schemeClr>
                </a:solidFill>
                <a:latin typeface="Gloucester MT Extra Condensed"/>
              </a:rPr>
              <a:t>Tworzenie formularza za pomocą narzędzia Pusty formularz</a:t>
            </a:r>
            <a:endParaRPr lang="pl-PL" sz="2800">
              <a:solidFill>
                <a:schemeClr val="accent2">
                  <a:lumMod val="75000"/>
                </a:schemeClr>
              </a:solidFill>
              <a:latin typeface="Gloucester MT Extra Condensed"/>
            </a:endParaRPr>
          </a:p>
        </p:txBody>
      </p:sp>
      <p:sp>
        <p:nvSpPr>
          <p:cNvPr id="3" name="Symbol zastępczy tekstu 2"/>
          <p:cNvSpPr>
            <a:spLocks noGrp="1"/>
          </p:cNvSpPr>
          <p:nvPr>
            <p:ph type="body" idx="1"/>
          </p:nvPr>
        </p:nvSpPr>
        <p:spPr>
          <a:xfrm>
            <a:off x="357188" y="1714500"/>
            <a:ext cx="8358187" cy="4714875"/>
          </a:xfrm>
        </p:spPr>
        <p:txBody>
          <a:bodyPr/>
          <a:lstStyle/>
          <a:p>
            <a:pPr>
              <a:lnSpc>
                <a:spcPct val="150000"/>
              </a:lnSpc>
              <a:defRPr/>
            </a:pPr>
            <a:r>
              <a:rPr lang="pl-PL" sz="1300" dirty="0" smtClean="0">
                <a:latin typeface="Times New Roman" pitchFamily="18" charset="0"/>
                <a:cs typeface="Times New Roman" pitchFamily="18" charset="0"/>
              </a:rPr>
              <a:t>1.Na karcie </a:t>
            </a:r>
            <a:r>
              <a:rPr lang="pl-PL" sz="1300" b="1" dirty="0" smtClean="0">
                <a:solidFill>
                  <a:schemeClr val="accent2">
                    <a:lumMod val="75000"/>
                  </a:schemeClr>
                </a:solidFill>
                <a:latin typeface="Times New Roman" pitchFamily="18" charset="0"/>
                <a:cs typeface="Times New Roman" pitchFamily="18" charset="0"/>
              </a:rPr>
              <a:t>Tworzenie</a:t>
            </a:r>
            <a:r>
              <a:rPr lang="pl-PL" sz="1300" dirty="0" smtClean="0">
                <a:latin typeface="Times New Roman" pitchFamily="18" charset="0"/>
                <a:cs typeface="Times New Roman" pitchFamily="18" charset="0"/>
              </a:rPr>
              <a:t> w grupie </a:t>
            </a:r>
            <a:r>
              <a:rPr lang="pl-PL" sz="1300" b="1" dirty="0" smtClean="0">
                <a:solidFill>
                  <a:schemeClr val="accent2">
                    <a:lumMod val="75000"/>
                  </a:schemeClr>
                </a:solidFill>
                <a:latin typeface="Times New Roman" pitchFamily="18" charset="0"/>
                <a:cs typeface="Times New Roman" pitchFamily="18" charset="0"/>
              </a:rPr>
              <a:t>Formularze</a:t>
            </a:r>
            <a:r>
              <a:rPr lang="pl-PL" sz="1300" dirty="0" smtClean="0">
                <a:latin typeface="Times New Roman" pitchFamily="18" charset="0"/>
                <a:cs typeface="Times New Roman" pitchFamily="18" charset="0"/>
              </a:rPr>
              <a:t> kliknij przycisk </a:t>
            </a:r>
            <a:r>
              <a:rPr lang="pl-PL" sz="1300" b="1" dirty="0" smtClean="0">
                <a:solidFill>
                  <a:schemeClr val="accent2">
                    <a:lumMod val="75000"/>
                  </a:schemeClr>
                </a:solidFill>
                <a:latin typeface="Times New Roman" pitchFamily="18" charset="0"/>
                <a:cs typeface="Times New Roman" pitchFamily="18" charset="0"/>
              </a:rPr>
              <a:t>Pusty formularz</a:t>
            </a:r>
            <a:r>
              <a:rPr lang="pl-PL" sz="1300" dirty="0" smtClean="0">
                <a:latin typeface="Times New Roman" pitchFamily="18" charset="0"/>
                <a:cs typeface="Times New Roman" pitchFamily="18" charset="0"/>
              </a:rPr>
              <a:t>. </a:t>
            </a:r>
          </a:p>
          <a:p>
            <a:pPr>
              <a:lnSpc>
                <a:spcPct val="150000"/>
              </a:lnSpc>
              <a:defRPr/>
            </a:pPr>
            <a:r>
              <a:rPr lang="pl-PL" sz="1300" dirty="0" smtClean="0">
                <a:latin typeface="Times New Roman" pitchFamily="18" charset="0"/>
                <a:cs typeface="Times New Roman" pitchFamily="18" charset="0"/>
              </a:rPr>
              <a:t>Spowoduje to otwarcie pustego formularza w widoku układu i wyświetlenie okienka </a:t>
            </a:r>
            <a:r>
              <a:rPr lang="pl-PL" sz="1300" b="1" dirty="0" smtClean="0">
                <a:solidFill>
                  <a:schemeClr val="accent2">
                    <a:lumMod val="75000"/>
                  </a:schemeClr>
                </a:solidFill>
                <a:latin typeface="Times New Roman" pitchFamily="18" charset="0"/>
                <a:cs typeface="Times New Roman" pitchFamily="18" charset="0"/>
              </a:rPr>
              <a:t>Lista pól</a:t>
            </a:r>
            <a:r>
              <a:rPr lang="pl-PL" sz="1300" dirty="0" smtClean="0">
                <a:solidFill>
                  <a:schemeClr val="accent2">
                    <a:lumMod val="75000"/>
                  </a:schemeClr>
                </a:solidFill>
                <a:latin typeface="Times New Roman" pitchFamily="18" charset="0"/>
                <a:cs typeface="Times New Roman" pitchFamily="18" charset="0"/>
              </a:rPr>
              <a:t>.</a:t>
            </a:r>
          </a:p>
          <a:p>
            <a:pPr>
              <a:lnSpc>
                <a:spcPct val="150000"/>
              </a:lnSpc>
              <a:defRPr/>
            </a:pPr>
            <a:r>
              <a:rPr lang="pl-PL" sz="1300" dirty="0" smtClean="0"/>
              <a:t>2.W okienku zadań </a:t>
            </a:r>
            <a:r>
              <a:rPr lang="pl-PL" sz="1300" b="1" dirty="0" smtClean="0">
                <a:solidFill>
                  <a:schemeClr val="accent2">
                    <a:lumMod val="75000"/>
                  </a:schemeClr>
                </a:solidFill>
              </a:rPr>
              <a:t>Lista pól</a:t>
            </a:r>
            <a:r>
              <a:rPr lang="pl-PL" sz="1300" dirty="0" smtClean="0">
                <a:solidFill>
                  <a:schemeClr val="accent2">
                    <a:lumMod val="75000"/>
                  </a:schemeClr>
                </a:solidFill>
              </a:rPr>
              <a:t> </a:t>
            </a:r>
            <a:r>
              <a:rPr lang="pl-PL" sz="1300" dirty="0" smtClean="0"/>
              <a:t>rozwiń tabele zawierające pola, które mają się znaleźć </a:t>
            </a:r>
          </a:p>
          <a:p>
            <a:pPr>
              <a:lnSpc>
                <a:spcPct val="150000"/>
              </a:lnSpc>
              <a:defRPr/>
            </a:pPr>
            <a:r>
              <a:rPr lang="pl-PL" sz="1300" dirty="0" smtClean="0"/>
              <a:t>na formularzu. </a:t>
            </a:r>
          </a:p>
          <a:p>
            <a:pPr>
              <a:lnSpc>
                <a:spcPct val="150000"/>
              </a:lnSpc>
              <a:defRPr/>
            </a:pPr>
            <a:r>
              <a:rPr lang="pl-PL" sz="1300" dirty="0" smtClean="0"/>
              <a:t>3.Aby dodać pole do formularza, kliknij je dwukrotnie lub przeciągnij na formularz. </a:t>
            </a:r>
          </a:p>
          <a:p>
            <a:pPr>
              <a:lnSpc>
                <a:spcPct val="150000"/>
              </a:lnSpc>
              <a:defRPr/>
            </a:pPr>
            <a:r>
              <a:rPr lang="pl-PL" sz="1300" dirty="0" smtClean="0"/>
              <a:t>Aby dodać wiele pól jednocześnie, klikaj pola, które chcesz dodać, i przeciągaj je </a:t>
            </a:r>
          </a:p>
          <a:p>
            <a:pPr>
              <a:lnSpc>
                <a:spcPct val="150000"/>
              </a:lnSpc>
              <a:defRPr/>
            </a:pPr>
            <a:r>
              <a:rPr lang="pl-PL" sz="1300" dirty="0" smtClean="0"/>
              <a:t>na formularz, przytrzymując naciśnięty klawisz CTRL. </a:t>
            </a:r>
          </a:p>
          <a:p>
            <a:pPr>
              <a:lnSpc>
                <a:spcPct val="150000"/>
              </a:lnSpc>
              <a:defRPr/>
            </a:pPr>
            <a:r>
              <a:rPr lang="pl-PL" sz="1300" dirty="0" smtClean="0">
                <a:latin typeface="Times New Roman" pitchFamily="18" charset="0"/>
                <a:cs typeface="Times New Roman" pitchFamily="18" charset="0"/>
              </a:rPr>
              <a:t>4.Na karcie </a:t>
            </a:r>
            <a:r>
              <a:rPr lang="pl-PL" sz="1300" b="1" dirty="0" smtClean="0">
                <a:solidFill>
                  <a:schemeClr val="accent2">
                    <a:lumMod val="75000"/>
                  </a:schemeClr>
                </a:solidFill>
                <a:latin typeface="Times New Roman" pitchFamily="18" charset="0"/>
                <a:cs typeface="Times New Roman" pitchFamily="18" charset="0"/>
              </a:rPr>
              <a:t>Formatowanie</a:t>
            </a:r>
            <a:r>
              <a:rPr lang="pl-PL" sz="1300" dirty="0" smtClean="0">
                <a:solidFill>
                  <a:schemeClr val="accent2">
                    <a:lumMod val="75000"/>
                  </a:schemeClr>
                </a:solidFill>
                <a:latin typeface="Times New Roman" pitchFamily="18" charset="0"/>
                <a:cs typeface="Times New Roman" pitchFamily="18" charset="0"/>
              </a:rPr>
              <a:t> </a:t>
            </a:r>
            <a:r>
              <a:rPr lang="pl-PL" sz="1300" dirty="0" smtClean="0">
                <a:latin typeface="Times New Roman" pitchFamily="18" charset="0"/>
                <a:cs typeface="Times New Roman" pitchFamily="18" charset="0"/>
              </a:rPr>
              <a:t>dodaj do formularza logo, tytuł, numery stron lub </a:t>
            </a:r>
          </a:p>
          <a:p>
            <a:pPr>
              <a:lnSpc>
                <a:spcPct val="150000"/>
              </a:lnSpc>
              <a:defRPr/>
            </a:pPr>
            <a:r>
              <a:rPr lang="pl-PL" sz="1300" dirty="0" smtClean="0">
                <a:latin typeface="Times New Roman" pitchFamily="18" charset="0"/>
                <a:cs typeface="Times New Roman" pitchFamily="18" charset="0"/>
              </a:rPr>
              <a:t>		                      datę i godzinę, używając narzędzi</a:t>
            </a:r>
          </a:p>
          <a:p>
            <a:pPr>
              <a:lnSpc>
                <a:spcPct val="150000"/>
              </a:lnSpc>
              <a:defRPr/>
            </a:pPr>
            <a:r>
              <a:rPr lang="pl-PL" sz="1300" dirty="0" smtClean="0">
                <a:latin typeface="Times New Roman" pitchFamily="18" charset="0"/>
                <a:cs typeface="Times New Roman" pitchFamily="18" charset="0"/>
              </a:rPr>
              <a:t>			 z grupy </a:t>
            </a:r>
            <a:r>
              <a:rPr lang="pl-PL" sz="1300" b="1" dirty="0" smtClean="0">
                <a:solidFill>
                  <a:schemeClr val="accent2">
                    <a:lumMod val="75000"/>
                  </a:schemeClr>
                </a:solidFill>
                <a:latin typeface="Times New Roman" pitchFamily="18" charset="0"/>
                <a:cs typeface="Times New Roman" pitchFamily="18" charset="0"/>
              </a:rPr>
              <a:t>Formanty</a:t>
            </a:r>
            <a:r>
              <a:rPr lang="pl-PL" sz="1300" dirty="0" smtClean="0">
                <a:solidFill>
                  <a:schemeClr val="accent2">
                    <a:lumMod val="75000"/>
                  </a:schemeClr>
                </a:solidFill>
                <a:latin typeface="Times New Roman" pitchFamily="18" charset="0"/>
                <a:cs typeface="Times New Roman" pitchFamily="18" charset="0"/>
              </a:rPr>
              <a:t>.</a:t>
            </a:r>
          </a:p>
          <a:p>
            <a:pPr>
              <a:lnSpc>
                <a:spcPct val="150000"/>
              </a:lnSpc>
              <a:defRPr/>
            </a:pPr>
            <a:r>
              <a:rPr lang="pl-PL" sz="1300" dirty="0" smtClean="0">
                <a:latin typeface="Times New Roman" pitchFamily="18" charset="0"/>
                <a:cs typeface="Times New Roman" pitchFamily="18" charset="0"/>
              </a:rPr>
              <a:t>5.Jeśli trzeba dodać do formularza formanty z bogatszego zbioru, przełącz się na widok projektu, klikając prawym przyciskiem myszy formularz i klikając polecenie </a:t>
            </a:r>
            <a:r>
              <a:rPr lang="pl-PL" sz="1300" b="1" dirty="0" smtClean="0">
                <a:solidFill>
                  <a:schemeClr val="accent2">
                    <a:lumMod val="75000"/>
                  </a:schemeClr>
                </a:solidFill>
                <a:latin typeface="Times New Roman" pitchFamily="18" charset="0"/>
                <a:cs typeface="Times New Roman" pitchFamily="18" charset="0"/>
              </a:rPr>
              <a:t>Widok projektu</a:t>
            </a:r>
            <a:r>
              <a:rPr lang="pl-PL" sz="1300" dirty="0" smtClean="0">
                <a:solidFill>
                  <a:schemeClr val="accent2">
                    <a:lumMod val="75000"/>
                  </a:schemeClr>
                </a:solidFill>
                <a:latin typeface="Times New Roman" pitchFamily="18" charset="0"/>
                <a:cs typeface="Times New Roman" pitchFamily="18" charset="0"/>
              </a:rPr>
              <a:t>. </a:t>
            </a:r>
            <a:r>
              <a:rPr lang="pl-PL" sz="1300" dirty="0" smtClean="0">
                <a:latin typeface="Times New Roman" pitchFamily="18" charset="0"/>
                <a:cs typeface="Times New Roman" pitchFamily="18" charset="0"/>
              </a:rPr>
              <a:t>Teraz można będzie korzystać z narzędzi w grupie 				              </a:t>
            </a:r>
            <a:r>
              <a:rPr lang="pl-PL" sz="1300" b="1" dirty="0" smtClean="0">
                <a:solidFill>
                  <a:schemeClr val="accent2">
                    <a:lumMod val="75000"/>
                  </a:schemeClr>
                </a:solidFill>
                <a:latin typeface="Times New Roman" pitchFamily="18" charset="0"/>
                <a:cs typeface="Times New Roman" pitchFamily="18" charset="0"/>
              </a:rPr>
              <a:t>Formanty</a:t>
            </a:r>
            <a:r>
              <a:rPr lang="pl-PL" sz="1300" dirty="0" smtClean="0">
                <a:solidFill>
                  <a:schemeClr val="accent2">
                    <a:lumMod val="75000"/>
                  </a:schemeClr>
                </a:solidFill>
                <a:latin typeface="Times New Roman" pitchFamily="18" charset="0"/>
                <a:cs typeface="Times New Roman" pitchFamily="18" charset="0"/>
              </a:rPr>
              <a:t> </a:t>
            </a:r>
            <a:r>
              <a:rPr lang="pl-PL" sz="1300" dirty="0" smtClean="0">
                <a:latin typeface="Times New Roman" pitchFamily="18" charset="0"/>
                <a:cs typeface="Times New Roman" pitchFamily="18" charset="0"/>
              </a:rPr>
              <a:t>na karcie </a:t>
            </a:r>
            <a:r>
              <a:rPr lang="pl-PL" sz="1300" b="1" dirty="0" smtClean="0">
                <a:solidFill>
                  <a:schemeClr val="accent2">
                    <a:lumMod val="75000"/>
                  </a:schemeClr>
                </a:solidFill>
                <a:latin typeface="Times New Roman" pitchFamily="18" charset="0"/>
                <a:cs typeface="Times New Roman" pitchFamily="18" charset="0"/>
              </a:rPr>
              <a:t>Projektowanie. </a:t>
            </a:r>
            <a:r>
              <a:rPr lang="pl-PL" sz="1300" dirty="0" smtClean="0"/>
              <a:t>Aby dodać formant, kliknij 				               odpowiadające mu narzędzie, a następnie kliknij formularz w 				              miejscu, w którym chcesz umieścić formant.</a:t>
            </a:r>
            <a:endParaRPr lang="pl-PL" sz="1300" dirty="0">
              <a:latin typeface="Times New Roman" pitchFamily="18" charset="0"/>
              <a:cs typeface="Times New Roman" pitchFamily="18" charset="0"/>
            </a:endParaRPr>
          </a:p>
        </p:txBody>
      </p:sp>
      <p:sp>
        <p:nvSpPr>
          <p:cNvPr id="7" name="Strzałka w prawo 6">
            <a:hlinkClick r:id="rId5" action="ppaction://hlinksldjump"/>
          </p:cNvPr>
          <p:cNvSpPr/>
          <p:nvPr/>
        </p:nvSpPr>
        <p:spPr>
          <a:xfrm>
            <a:off x="8001024" y="6429396"/>
            <a:ext cx="621218" cy="285752"/>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71472" y="642918"/>
            <a:ext cx="7772400" cy="964704"/>
          </a:xfrm>
        </p:spPr>
        <p:txBody>
          <a:bodyPr/>
          <a:lstStyle/>
          <a:p>
            <a:pPr algn="ctr">
              <a:defRPr/>
            </a:pPr>
            <a:r>
              <a:rPr lang="pl-PL" sz="2800" smtClean="0">
                <a:solidFill>
                  <a:schemeClr val="accent2">
                    <a:lumMod val="75000"/>
                  </a:schemeClr>
                </a:solidFill>
                <a:latin typeface="Gloucester MT Extra Condensed"/>
              </a:rPr>
              <a:t>Tworzenie formularza za pomocą narzędzia Formularz</a:t>
            </a:r>
            <a:endParaRPr lang="pl-PL" sz="2800">
              <a:solidFill>
                <a:schemeClr val="accent2">
                  <a:lumMod val="75000"/>
                </a:schemeClr>
              </a:solidFill>
              <a:latin typeface="Gloucester MT Extra Condensed"/>
            </a:endParaRPr>
          </a:p>
        </p:txBody>
      </p:sp>
      <p:sp>
        <p:nvSpPr>
          <p:cNvPr id="3" name="Symbol zastępczy tekstu 2"/>
          <p:cNvSpPr>
            <a:spLocks noGrp="1"/>
          </p:cNvSpPr>
          <p:nvPr>
            <p:ph type="body" idx="1"/>
          </p:nvPr>
        </p:nvSpPr>
        <p:spPr>
          <a:xfrm>
            <a:off x="357188" y="1785938"/>
            <a:ext cx="8429625" cy="4786312"/>
          </a:xfrm>
        </p:spPr>
        <p:txBody>
          <a:bodyPr/>
          <a:lstStyle/>
          <a:p>
            <a:pPr>
              <a:lnSpc>
                <a:spcPct val="150000"/>
              </a:lnSpc>
              <a:defRPr/>
            </a:pPr>
            <a:r>
              <a:rPr lang="pl-PL" sz="1600" dirty="0" smtClean="0">
                <a:latin typeface="Times New Roman" pitchFamily="18" charset="0"/>
                <a:cs typeface="Times New Roman" pitchFamily="18" charset="0"/>
              </a:rPr>
              <a:t>Za pomocą narzędzia Formularz można szybko utworzyć formularz jednoelementowy. Ten typ formularza służy do wyświetlania informacji o pojedynczych rekordach.</a:t>
            </a:r>
          </a:p>
          <a:p>
            <a:pPr>
              <a:lnSpc>
                <a:spcPct val="150000"/>
              </a:lnSpc>
              <a:defRPr/>
            </a:pPr>
            <a:endParaRPr lang="pl-PL" sz="1600" dirty="0" smtClean="0">
              <a:latin typeface="Times New Roman" pitchFamily="18" charset="0"/>
              <a:cs typeface="Times New Roman" pitchFamily="18" charset="0"/>
            </a:endParaRPr>
          </a:p>
          <a:p>
            <a:pPr>
              <a:lnSpc>
                <a:spcPct val="150000"/>
              </a:lnSpc>
              <a:defRPr/>
            </a:pPr>
            <a:r>
              <a:rPr lang="pl-PL" sz="1600" dirty="0" smtClean="0">
                <a:latin typeface="Times New Roman" pitchFamily="18" charset="0"/>
                <a:cs typeface="Times New Roman" pitchFamily="18" charset="0"/>
              </a:rPr>
              <a:t> </a:t>
            </a:r>
            <a:r>
              <a:rPr lang="pl-PL" sz="1600" dirty="0" smtClean="0">
                <a:solidFill>
                  <a:schemeClr val="accent2">
                    <a:lumMod val="75000"/>
                  </a:schemeClr>
                </a:solidFill>
                <a:latin typeface="Times New Roman" pitchFamily="18" charset="0"/>
                <a:cs typeface="Times New Roman" pitchFamily="18" charset="0"/>
              </a:rPr>
              <a:t>1.</a:t>
            </a:r>
            <a:r>
              <a:rPr lang="pl-PL" sz="1600" dirty="0" smtClean="0">
                <a:latin typeface="Times New Roman" pitchFamily="18" charset="0"/>
                <a:cs typeface="Times New Roman" pitchFamily="18" charset="0"/>
              </a:rPr>
              <a:t>Formularz przedstawia informacje z jednego rekordu.</a:t>
            </a:r>
          </a:p>
          <a:p>
            <a:pPr>
              <a:lnSpc>
                <a:spcPct val="150000"/>
              </a:lnSpc>
              <a:defRPr/>
            </a:pPr>
            <a:endParaRPr lang="pl-PL" sz="1600" dirty="0" smtClean="0">
              <a:latin typeface="Times New Roman" pitchFamily="18" charset="0"/>
              <a:cs typeface="Times New Roman" pitchFamily="18" charset="0"/>
            </a:endParaRPr>
          </a:p>
          <a:p>
            <a:pPr>
              <a:lnSpc>
                <a:spcPct val="150000"/>
              </a:lnSpc>
              <a:defRPr/>
            </a:pPr>
            <a:r>
              <a:rPr lang="pl-PL" sz="1600" dirty="0" smtClean="0">
                <a:latin typeface="Times New Roman" pitchFamily="18" charset="0"/>
                <a:cs typeface="Times New Roman" pitchFamily="18" charset="0"/>
              </a:rPr>
              <a:t> </a:t>
            </a:r>
            <a:r>
              <a:rPr lang="pl-PL" sz="1600" dirty="0" smtClean="0">
                <a:solidFill>
                  <a:schemeClr val="accent2">
                    <a:lumMod val="75000"/>
                  </a:schemeClr>
                </a:solidFill>
                <a:latin typeface="Times New Roman" pitchFamily="18" charset="0"/>
                <a:cs typeface="Times New Roman" pitchFamily="18" charset="0"/>
              </a:rPr>
              <a:t>2.</a:t>
            </a:r>
            <a:r>
              <a:rPr lang="pl-PL" sz="1600" dirty="0" smtClean="0">
                <a:latin typeface="Times New Roman" pitchFamily="18" charset="0"/>
                <a:cs typeface="Times New Roman" pitchFamily="18" charset="0"/>
              </a:rPr>
              <a:t>W niektórych przypadkach dodawany jest </a:t>
            </a:r>
            <a:r>
              <a:rPr lang="pl-PL" sz="1600" dirty="0" err="1" smtClean="0">
                <a:latin typeface="Times New Roman" pitchFamily="18" charset="0"/>
                <a:cs typeface="Times New Roman" pitchFamily="18" charset="0"/>
              </a:rPr>
              <a:t>podarkusz</a:t>
            </a:r>
            <a:r>
              <a:rPr lang="pl-PL" sz="1600" dirty="0" smtClean="0">
                <a:latin typeface="Times New Roman" pitchFamily="18" charset="0"/>
                <a:cs typeface="Times New Roman" pitchFamily="18" charset="0"/>
              </a:rPr>
              <a:t> </a:t>
            </a:r>
          </a:p>
          <a:p>
            <a:pPr>
              <a:lnSpc>
                <a:spcPct val="150000"/>
              </a:lnSpc>
              <a:defRPr/>
            </a:pPr>
            <a:r>
              <a:rPr lang="pl-PL" sz="1600" dirty="0" smtClean="0">
                <a:latin typeface="Times New Roman" pitchFamily="18" charset="0"/>
                <a:cs typeface="Times New Roman" pitchFamily="18" charset="0"/>
              </a:rPr>
              <a:t>danych do wyświetlania powiązanych informacji. </a:t>
            </a:r>
          </a:p>
          <a:p>
            <a:pPr>
              <a:lnSpc>
                <a:spcPct val="150000"/>
              </a:lnSpc>
              <a:defRPr/>
            </a:pPr>
            <a:endParaRPr lang="pl-PL" sz="1600" dirty="0" smtClean="0">
              <a:latin typeface="Times New Roman" pitchFamily="18" charset="0"/>
              <a:cs typeface="Times New Roman" pitchFamily="18" charset="0"/>
            </a:endParaRPr>
          </a:p>
          <a:p>
            <a:pPr>
              <a:lnSpc>
                <a:spcPct val="150000"/>
              </a:lnSpc>
              <a:defRPr/>
            </a:pPr>
            <a:r>
              <a:rPr lang="pl-PL" sz="1600" dirty="0" smtClean="0">
                <a:latin typeface="Times New Roman" pitchFamily="18" charset="0"/>
                <a:cs typeface="Times New Roman" pitchFamily="18" charset="0"/>
              </a:rPr>
              <a:t>Gdy korzysta się z narzędzia Formularz, do formularza są dodawane wszystkie pola z bazowego źródła danych. Można zacząć używać nowego formularza od razu albo zmodyfikować go w widoku układu lub w widoku projektu, aby bardziej odpowiadał potrzebom użytkownika.</a:t>
            </a:r>
          </a:p>
          <a:p>
            <a:pPr>
              <a:lnSpc>
                <a:spcPct val="150000"/>
              </a:lnSpc>
              <a:defRPr/>
            </a:pPr>
            <a:endParaRPr lang="pl-PL" sz="1600" dirty="0" smtClean="0">
              <a:latin typeface="Times New Roman" pitchFamily="18" charset="0"/>
              <a:cs typeface="Times New Roman" pitchFamily="18" charset="0"/>
            </a:endParaRPr>
          </a:p>
          <a:p>
            <a:pPr>
              <a:lnSpc>
                <a:spcPct val="150000"/>
              </a:lnSpc>
              <a:defRPr/>
            </a:pPr>
            <a:endParaRPr lang="pl-PL" sz="1600" dirty="0">
              <a:latin typeface="Times New Roman" pitchFamily="18" charset="0"/>
              <a:cs typeface="Times New Roman" pitchFamily="18" charset="0"/>
            </a:endParaRPr>
          </a:p>
        </p:txBody>
      </p:sp>
      <p:pic>
        <p:nvPicPr>
          <p:cNvPr id="7" name="Obraz 6" descr="jjjjj.jpg"/>
          <p:cNvPicPr>
            <a:picLocks noChangeAspect="1"/>
          </p:cNvPicPr>
          <p:nvPr/>
        </p:nvPicPr>
        <p:blipFill>
          <a:blip r:embed="rId2"/>
          <a:stretch>
            <a:fillRect/>
          </a:stretch>
        </p:blipFill>
        <p:spPr>
          <a:xfrm>
            <a:off x="5072066" y="2643182"/>
            <a:ext cx="3714776" cy="2500330"/>
          </a:xfrm>
          <a:prstGeom prst="rect">
            <a:avLst/>
          </a:prstGeom>
          <a:effectLst>
            <a:glow rad="101600">
              <a:schemeClr val="accent2">
                <a:satMod val="175000"/>
                <a:alpha val="40000"/>
              </a:schemeClr>
            </a:glow>
          </a:effectLst>
          <a:scene3d>
            <a:camera prst="orthographicFront"/>
            <a:lightRig rig="threePt" dir="t"/>
          </a:scene3d>
          <a:sp3d>
            <a:bevelT w="165100" prst="coolSlant"/>
          </a:sp3d>
        </p:spPr>
      </p:pic>
      <p:sp>
        <p:nvSpPr>
          <p:cNvPr id="8" name="Strzałka w prawo 7">
            <a:hlinkClick r:id="rId3" action="ppaction://hlinksldjump"/>
          </p:cNvPr>
          <p:cNvSpPr/>
          <p:nvPr/>
        </p:nvSpPr>
        <p:spPr>
          <a:xfrm>
            <a:off x="7500958" y="6143644"/>
            <a:ext cx="835532" cy="357190"/>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rrrr.bmp"/>
          <p:cNvPicPr>
            <a:picLocks noChangeAspect="1"/>
          </p:cNvPicPr>
          <p:nvPr/>
        </p:nvPicPr>
        <p:blipFill>
          <a:blip r:embed="rId2"/>
          <a:stretch>
            <a:fillRect/>
          </a:stretch>
        </p:blipFill>
        <p:spPr>
          <a:xfrm>
            <a:off x="357158" y="3143248"/>
            <a:ext cx="2071702" cy="3214710"/>
          </a:xfrm>
          <a:prstGeom prst="rect">
            <a:avLst/>
          </a:prstGeom>
          <a:effectLst>
            <a:glow rad="101600">
              <a:schemeClr val="accent2">
                <a:satMod val="175000"/>
                <a:alpha val="40000"/>
              </a:schemeClr>
            </a:glow>
          </a:effectLst>
          <a:scene3d>
            <a:camera prst="orthographicFront"/>
            <a:lightRig rig="threePt" dir="t"/>
          </a:scene3d>
          <a:sp3d>
            <a:bevelT w="101600" prst="riblet"/>
          </a:sp3d>
        </p:spPr>
      </p:pic>
      <p:sp>
        <p:nvSpPr>
          <p:cNvPr id="2" name="Tytuł 1"/>
          <p:cNvSpPr>
            <a:spLocks noGrp="1"/>
          </p:cNvSpPr>
          <p:nvPr>
            <p:ph type="title"/>
          </p:nvPr>
        </p:nvSpPr>
        <p:spPr>
          <a:xfrm>
            <a:off x="714348" y="642918"/>
            <a:ext cx="7772400" cy="821828"/>
          </a:xfrm>
        </p:spPr>
        <p:txBody>
          <a:bodyPr/>
          <a:lstStyle/>
          <a:p>
            <a:pPr algn="ctr">
              <a:defRPr/>
            </a:pPr>
            <a:r>
              <a:rPr lang="pl-PL" smtClean="0">
                <a:solidFill>
                  <a:schemeClr val="accent2">
                    <a:lumMod val="75000"/>
                  </a:schemeClr>
                </a:solidFill>
                <a:latin typeface="+mn-lt"/>
              </a:rPr>
              <a:t>Raporty</a:t>
            </a:r>
            <a:endParaRPr lang="pl-PL">
              <a:solidFill>
                <a:schemeClr val="accent2">
                  <a:lumMod val="75000"/>
                </a:schemeClr>
              </a:solidFill>
              <a:latin typeface="+mn-lt"/>
            </a:endParaRPr>
          </a:p>
        </p:txBody>
      </p:sp>
      <p:sp>
        <p:nvSpPr>
          <p:cNvPr id="3" name="Symbol zastępczy tekstu 2"/>
          <p:cNvSpPr>
            <a:spLocks noGrp="1"/>
          </p:cNvSpPr>
          <p:nvPr>
            <p:ph type="body" idx="1"/>
          </p:nvPr>
        </p:nvSpPr>
        <p:spPr>
          <a:xfrm>
            <a:off x="357188" y="1571625"/>
            <a:ext cx="8501062" cy="4929188"/>
          </a:xfrm>
        </p:spPr>
        <p:txBody>
          <a:bodyPr/>
          <a:lstStyle/>
          <a:p>
            <a:pPr>
              <a:lnSpc>
                <a:spcPct val="150000"/>
              </a:lnSpc>
              <a:defRPr/>
            </a:pPr>
            <a:r>
              <a:rPr lang="pl-PL" sz="1600" dirty="0" smtClean="0">
                <a:latin typeface="Times New Roman" pitchFamily="18" charset="0"/>
                <a:cs typeface="Times New Roman" pitchFamily="18" charset="0"/>
              </a:rPr>
              <a:t>W programie Microsoft Office Access 2007 można tworzyć proste lub skomplikowane raporty. Pierwszym krokiem jest wybranie źródła rekordów dla raportu. Niezależnie od tego, czy raport będzie zwykłą listą rekordów, czy pogrupowanym podsumowaniem sprzedaży w regionie, na początku należy ustalić pola zawierające dane do umieszczenia w raporcie i określić, w których tabelach lub 			        kwerendach znajdują się te pola.</a:t>
            </a:r>
          </a:p>
          <a:p>
            <a:pPr>
              <a:lnSpc>
                <a:spcPct val="150000"/>
              </a:lnSpc>
              <a:defRPr/>
            </a:pPr>
            <a:r>
              <a:rPr lang="pl-PL" sz="1600" dirty="0" smtClean="0">
                <a:latin typeface="Times New Roman" pitchFamily="18" charset="0"/>
                <a:cs typeface="Times New Roman" pitchFamily="18" charset="0"/>
              </a:rPr>
              <a:t>	                         Po wybraniu źródła rekordów najłatwiej jest utworzyć raport za pomocą 		                         Kreatora raportów. Jest to funkcja programu Access, która generuje raport 		       zgodnie z odpowiedziami na pytania zadane użytkownikowi.</a:t>
            </a:r>
          </a:p>
          <a:p>
            <a:pPr>
              <a:lnSpc>
                <a:spcPct val="150000"/>
              </a:lnSpc>
              <a:defRPr/>
            </a:pPr>
            <a:r>
              <a:rPr lang="pl-PL" sz="1600" dirty="0" smtClean="0">
                <a:latin typeface="Times New Roman" pitchFamily="18" charset="0"/>
                <a:cs typeface="Times New Roman" pitchFamily="18" charset="0"/>
              </a:rPr>
              <a:t>		       Za pomocą raportu można szybko przeanalizować dane albo 		        	                         zaprezentować je w określony sposób na wydruku lub w innych formatach. 		          </a:t>
            </a:r>
            <a:r>
              <a:rPr lang="pl-PL" sz="1400" dirty="0" smtClean="0">
                <a:solidFill>
                  <a:schemeClr val="accent2">
                    <a:lumMod val="75000"/>
                  </a:schemeClr>
                </a:solidFill>
                <a:latin typeface="Times New Roman" pitchFamily="18" charset="0"/>
                <a:cs typeface="Times New Roman" pitchFamily="18" charset="0"/>
              </a:rPr>
              <a:t>1.</a:t>
            </a:r>
            <a:r>
              <a:rPr lang="pl-PL" sz="1400" dirty="0" smtClean="0">
                <a:latin typeface="Times New Roman" pitchFamily="18" charset="0"/>
                <a:cs typeface="Times New Roman" pitchFamily="18" charset="0"/>
              </a:rPr>
              <a:t>Raport umożliwia tworzenie etykiet adresowych.</a:t>
            </a:r>
          </a:p>
          <a:p>
            <a:pPr>
              <a:lnSpc>
                <a:spcPct val="150000"/>
              </a:lnSpc>
              <a:defRPr/>
            </a:pPr>
            <a:r>
              <a:rPr lang="pl-PL" sz="1400" dirty="0" smtClean="0">
                <a:latin typeface="Times New Roman" pitchFamily="18" charset="0"/>
                <a:cs typeface="Times New Roman" pitchFamily="18" charset="0"/>
              </a:rPr>
              <a:t>  		           </a:t>
            </a:r>
            <a:r>
              <a:rPr lang="pl-PL" sz="1400" dirty="0" smtClean="0">
                <a:solidFill>
                  <a:schemeClr val="accent2">
                    <a:lumMod val="75000"/>
                  </a:schemeClr>
                </a:solidFill>
                <a:latin typeface="Times New Roman" pitchFamily="18" charset="0"/>
                <a:cs typeface="Times New Roman" pitchFamily="18" charset="0"/>
              </a:rPr>
              <a:t>2.</a:t>
            </a:r>
            <a:r>
              <a:rPr lang="pl-PL" sz="1400" dirty="0" smtClean="0">
                <a:latin typeface="Times New Roman" pitchFamily="18" charset="0"/>
                <a:cs typeface="Times New Roman" pitchFamily="18" charset="0"/>
              </a:rPr>
              <a:t>Raport umożliwia prezentowanie sum w postaci wykresu.</a:t>
            </a:r>
          </a:p>
          <a:p>
            <a:pPr>
              <a:lnSpc>
                <a:spcPct val="150000"/>
              </a:lnSpc>
              <a:defRPr/>
            </a:pPr>
            <a:r>
              <a:rPr lang="pl-PL" sz="1400" dirty="0" smtClean="0">
                <a:latin typeface="Times New Roman" pitchFamily="18" charset="0"/>
                <a:cs typeface="Times New Roman" pitchFamily="18" charset="0"/>
              </a:rPr>
              <a:t>		           </a:t>
            </a:r>
            <a:r>
              <a:rPr lang="pl-PL" sz="1400" dirty="0" smtClean="0">
                <a:solidFill>
                  <a:schemeClr val="accent2">
                    <a:lumMod val="75000"/>
                  </a:schemeClr>
                </a:solidFill>
                <a:latin typeface="Times New Roman" pitchFamily="18" charset="0"/>
                <a:cs typeface="Times New Roman" pitchFamily="18" charset="0"/>
              </a:rPr>
              <a:t>3.</a:t>
            </a:r>
            <a:r>
              <a:rPr lang="pl-PL" sz="1400" dirty="0" smtClean="0">
                <a:latin typeface="Times New Roman" pitchFamily="18" charset="0"/>
                <a:cs typeface="Times New Roman" pitchFamily="18" charset="0"/>
              </a:rPr>
              <a:t>Raport umożliwia wyświetlanie obliczonych sum.</a:t>
            </a:r>
          </a:p>
          <a:p>
            <a:pPr>
              <a:lnSpc>
                <a:spcPct val="150000"/>
              </a:lnSpc>
              <a:defRPr/>
            </a:pPr>
            <a:endParaRPr lang="pl-PL" sz="1600" dirty="0" smtClean="0">
              <a:latin typeface="Times New Roman" pitchFamily="18" charset="0"/>
              <a:cs typeface="Times New Roman" pitchFamily="18" charset="0"/>
            </a:endParaRPr>
          </a:p>
          <a:p>
            <a:pPr>
              <a:lnSpc>
                <a:spcPct val="150000"/>
              </a:lnSpc>
              <a:defRPr/>
            </a:pPr>
            <a:endParaRPr lang="pl-PL" sz="1600" dirty="0" smtClean="0">
              <a:latin typeface="Times New Roman" pitchFamily="18" charset="0"/>
              <a:cs typeface="Times New Roman" pitchFamily="18" charset="0"/>
            </a:endParaRPr>
          </a:p>
          <a:p>
            <a:pPr>
              <a:lnSpc>
                <a:spcPct val="150000"/>
              </a:lnSpc>
              <a:defRPr/>
            </a:pPr>
            <a:r>
              <a:rPr lang="pl-PL" sz="1600" dirty="0" smtClean="0">
                <a:latin typeface="Times New Roman" pitchFamily="18" charset="0"/>
                <a:cs typeface="Times New Roman" pitchFamily="18" charset="0"/>
              </a:rPr>
              <a:t> 		</a:t>
            </a:r>
            <a:endParaRPr lang="pl-PL" sz="1600" dirty="0">
              <a:latin typeface="Times New Roman" pitchFamily="18" charset="0"/>
              <a:cs typeface="Times New Roman" pitchFamily="18" charset="0"/>
            </a:endParaRPr>
          </a:p>
        </p:txBody>
      </p:sp>
      <p:sp>
        <p:nvSpPr>
          <p:cNvPr id="5" name="Strzałka w prawo 4">
            <a:hlinkClick r:id="rId3" action="ppaction://hlinksldjump"/>
          </p:cNvPr>
          <p:cNvSpPr/>
          <p:nvPr/>
        </p:nvSpPr>
        <p:spPr>
          <a:xfrm>
            <a:off x="7786710" y="6143644"/>
            <a:ext cx="785818" cy="357190"/>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spli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85786" y="1285860"/>
            <a:ext cx="7772400" cy="2571768"/>
          </a:xfrm>
        </p:spPr>
        <p:txBody>
          <a:bodyPr/>
          <a:lstStyle/>
          <a:p>
            <a:pPr algn="ctr" eaLnBrk="1" fontAlgn="auto" hangingPunct="1">
              <a:spcAft>
                <a:spcPts val="0"/>
              </a:spcAft>
              <a:defRPr/>
            </a:pPr>
            <a:r>
              <a:rPr lang="pl-PL" sz="3600" smtClean="0">
                <a:solidFill>
                  <a:schemeClr val="accent2">
                    <a:lumMod val="75000"/>
                  </a:schemeClr>
                </a:solidFill>
                <a:latin typeface="Gloucester MT Extra Condensed" pitchFamily="18" charset="0"/>
                <a:hlinkClick r:id="rId2" action="ppaction://hlinksldjump"/>
              </a:rPr>
              <a:t>1.Omówienie Microsoft Office  </a:t>
            </a:r>
            <a:br>
              <a:rPr lang="pl-PL" sz="3600" smtClean="0">
                <a:solidFill>
                  <a:schemeClr val="accent2">
                    <a:lumMod val="75000"/>
                  </a:schemeClr>
                </a:solidFill>
                <a:latin typeface="Gloucester MT Extra Condensed" pitchFamily="18" charset="0"/>
                <a:hlinkClick r:id="rId2" action="ppaction://hlinksldjump"/>
              </a:rPr>
            </a:br>
            <a:r>
              <a:rPr lang="pl-PL" sz="3600" smtClean="0">
                <a:solidFill>
                  <a:schemeClr val="accent2">
                    <a:lumMod val="75000"/>
                  </a:schemeClr>
                </a:solidFill>
                <a:latin typeface="Gloucester MT Extra Condensed" pitchFamily="18" charset="0"/>
                <a:hlinkClick r:id="rId2" action="ppaction://hlinksldjump"/>
              </a:rPr>
              <a:t>Access 2007</a:t>
            </a:r>
            <a:br>
              <a:rPr lang="pl-PL" sz="3600" smtClean="0">
                <a:solidFill>
                  <a:schemeClr val="accent2">
                    <a:lumMod val="75000"/>
                  </a:schemeClr>
                </a:solidFill>
                <a:latin typeface="Gloucester MT Extra Condensed" pitchFamily="18" charset="0"/>
                <a:hlinkClick r:id="rId2" action="ppaction://hlinksldjump"/>
              </a:rPr>
            </a:br>
            <a:r>
              <a:rPr lang="pl-PL" sz="3600" smtClean="0">
                <a:solidFill>
                  <a:schemeClr val="accent2">
                    <a:lumMod val="75000"/>
                  </a:schemeClr>
                </a:solidFill>
                <a:latin typeface="Gloucester MT Extra Condensed" pitchFamily="18" charset="0"/>
              </a:rPr>
              <a:t/>
            </a:r>
            <a:br>
              <a:rPr lang="pl-PL" sz="3600" smtClean="0">
                <a:solidFill>
                  <a:schemeClr val="accent2">
                    <a:lumMod val="75000"/>
                  </a:schemeClr>
                </a:solidFill>
                <a:latin typeface="Gloucester MT Extra Condensed" pitchFamily="18" charset="0"/>
              </a:rPr>
            </a:br>
            <a:r>
              <a:rPr lang="pl-PL" sz="3600" smtClean="0">
                <a:solidFill>
                  <a:schemeClr val="accent2">
                    <a:lumMod val="75000"/>
                  </a:schemeClr>
                </a:solidFill>
                <a:latin typeface="Gloucester MT Extra Condensed" pitchFamily="18" charset="0"/>
                <a:hlinkClick r:id="rId3" action="ppaction://hlinksldjump"/>
              </a:rPr>
              <a:t>2.Struktura baz danych programu Access </a:t>
            </a:r>
            <a:endParaRPr lang="pl-PL" sz="3600">
              <a:solidFill>
                <a:schemeClr val="accent2">
                  <a:lumMod val="75000"/>
                </a:schemeClr>
              </a:solidFill>
              <a:latin typeface="Gloucester MT Extra Condensed" pitchFamily="18" charset="0"/>
            </a:endParaRPr>
          </a:p>
        </p:txBody>
      </p:sp>
      <p:pic>
        <p:nvPicPr>
          <p:cNvPr id="7" name="Obraz 6" descr="microsoft_access_2007_training.jpg"/>
          <p:cNvPicPr>
            <a:picLocks noChangeAspect="1"/>
          </p:cNvPicPr>
          <p:nvPr/>
        </p:nvPicPr>
        <p:blipFill>
          <a:blip r:embed="rId4"/>
          <a:stretch>
            <a:fillRect/>
          </a:stretch>
        </p:blipFill>
        <p:spPr>
          <a:xfrm>
            <a:off x="2285984" y="4286256"/>
            <a:ext cx="4714908" cy="2357430"/>
          </a:xfrm>
          <a:prstGeom prst="rect">
            <a:avLst/>
          </a:prstGeom>
          <a:effectLst>
            <a:softEdge rad="317500"/>
          </a:effectLst>
        </p:spPr>
      </p:pic>
    </p:spTree>
  </p:cSld>
  <p:clrMapOvr>
    <a:masterClrMapping/>
  </p:clrMapOvr>
  <p:transition spd="slow" advClick="0">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571500" y="571500"/>
            <a:ext cx="8256588" cy="5715000"/>
          </a:xfrm>
        </p:spPr>
        <p:txBody>
          <a:bodyPr/>
          <a:lstStyle/>
          <a:p>
            <a:pPr algn="ctr">
              <a:lnSpc>
                <a:spcPct val="150000"/>
              </a:lnSpc>
              <a:defRPr/>
            </a:pPr>
            <a:r>
              <a:rPr lang="pl-PL" sz="2000" b="1" dirty="0" smtClean="0">
                <a:solidFill>
                  <a:schemeClr val="accent2">
                    <a:lumMod val="75000"/>
                  </a:schemeClr>
                </a:solidFill>
              </a:rPr>
              <a:t>Tworzenie szkicu raportu</a:t>
            </a:r>
          </a:p>
          <a:p>
            <a:pPr>
              <a:lnSpc>
                <a:spcPct val="150000"/>
              </a:lnSpc>
              <a:defRPr/>
            </a:pPr>
            <a:r>
              <a:rPr lang="pl-PL" sz="1600" dirty="0" smtClean="0"/>
              <a:t>Ta czynność nie jest wymagana - może się okazać, że Kreator raportów programu Access lub narzędzie Raport oferuje wystarczający początkowy projekt raportu. Decydując się jednak na projektowanie raportu bez użycia tych narzędzi, warto wykonać pobieżny szkic raportu na papierze przez narysowanie prostokątów odzwierciedlających rozmieszczenie pól oraz umieszczenie nazw pól w poszczególnych prostokątach. Innym sposobem jest utworzenie przykładowego raportu za pomocą programów, takich jak Microsoft Office Word 2007 czy Microsoft Office Visio 2007. Niezależnie od wybranej metody należy dołączyć taką liczbę wierszy, aby można było określić sposób powtarzania danych.</a:t>
            </a:r>
          </a:p>
          <a:p>
            <a:pPr>
              <a:lnSpc>
                <a:spcPct val="150000"/>
              </a:lnSpc>
              <a:defRPr/>
            </a:pPr>
            <a:r>
              <a:rPr lang="pl-PL" sz="1600" dirty="0" smtClean="0"/>
              <a:t>Można na przykład użyć wiersza zawierającego informacje o produkcie, kilku powtarzających się wierszy zawierających informacje o sprzedaży tego produktu oraz wiersza sum sprzedaży produktu. Następnie sekwencja jest powtarzana dla następnego produktu aż do końca raportu. Raport może też być prostą listą danych zawartych w tabeli. W tym wypadku szkic może zawierać tylko serię wierszy i kolumn. Po utworzeniu szkicu należy określić, które tabele będą zawierać dane wyświetlane w raporcie. Jeśli wszystkie dane znajdują się w jednej tabeli, można oprzeć raport bezpośrednio na tej tabeli. </a:t>
            </a:r>
          </a:p>
          <a:p>
            <a:pPr>
              <a:defRPr/>
            </a:pPr>
            <a:endParaRPr lang="pl-PL" dirty="0"/>
          </a:p>
        </p:txBody>
      </p:sp>
      <p:sp>
        <p:nvSpPr>
          <p:cNvPr id="4" name="Strzałka w prawo 3">
            <a:hlinkClick r:id="rId2" action="ppaction://hlinksldjump"/>
          </p:cNvPr>
          <p:cNvSpPr/>
          <p:nvPr/>
        </p:nvSpPr>
        <p:spPr>
          <a:xfrm>
            <a:off x="7715272" y="6286520"/>
            <a:ext cx="785818" cy="357190"/>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857232"/>
            <a:ext cx="7772400" cy="607514"/>
          </a:xfrm>
        </p:spPr>
        <p:txBody>
          <a:bodyPr/>
          <a:lstStyle/>
          <a:p>
            <a:pPr algn="ctr">
              <a:defRPr/>
            </a:pPr>
            <a:r>
              <a:rPr lang="pl-PL" sz="3600" smtClean="0">
                <a:solidFill>
                  <a:schemeClr val="accent2">
                    <a:lumMod val="75000"/>
                  </a:schemeClr>
                </a:solidFill>
              </a:rPr>
              <a:t>Wybieranie źródła rekordów</a:t>
            </a:r>
            <a:endParaRPr lang="pl-PL" sz="3600">
              <a:solidFill>
                <a:schemeClr val="accent2">
                  <a:lumMod val="75000"/>
                </a:schemeClr>
              </a:solidFill>
            </a:endParaRPr>
          </a:p>
        </p:txBody>
      </p:sp>
      <p:sp>
        <p:nvSpPr>
          <p:cNvPr id="23555" name="Symbol zastępczy tekstu 2"/>
          <p:cNvSpPr>
            <a:spLocks noGrp="1"/>
          </p:cNvSpPr>
          <p:nvPr>
            <p:ph type="body" idx="1"/>
          </p:nvPr>
        </p:nvSpPr>
        <p:spPr>
          <a:xfrm>
            <a:off x="428625" y="1714500"/>
            <a:ext cx="8286750" cy="4786313"/>
          </a:xfrm>
        </p:spPr>
        <p:txBody>
          <a:bodyPr/>
          <a:lstStyle/>
          <a:p>
            <a:pPr>
              <a:lnSpc>
                <a:spcPct val="150000"/>
              </a:lnSpc>
            </a:pPr>
            <a:r>
              <a:rPr lang="pl-PL" sz="1600" smtClean="0">
                <a:latin typeface="Times New Roman" pitchFamily="18" charset="0"/>
                <a:cs typeface="Times New Roman" pitchFamily="18" charset="0"/>
              </a:rPr>
              <a:t>Raport składa się z informacji pobieranych z tabel lub kwerend oraz informacji przechowywanych w projekcie raportu, takich jak etykiety, nagłówki i grafika. Tabele lub kwerendy zawierające dane są też określane jako źródło rekordów raportu. Jeśli wszystkie pola raportu są przechowywane w jednej tabeli, należy jej użyć jako źródła rekordów raportu. Gdy pola raportu znajdują się w wielu tabelach, należy użyć kwerendy lub wielu kwerend jako źródła rekordów. Potrzebne kwerendy mogą już istnieć w bazie danych, może także być konieczne utworzenie nowych kwerend specjalnie na potrzeby raportu. </a:t>
            </a:r>
          </a:p>
          <a:p>
            <a:pPr>
              <a:lnSpc>
                <a:spcPct val="150000"/>
              </a:lnSpc>
            </a:pPr>
            <a:endParaRPr lang="pl-PL" sz="1600" smtClean="0">
              <a:latin typeface="Times New Roman" pitchFamily="18" charset="0"/>
              <a:cs typeface="Times New Roman" pitchFamily="18" charset="0"/>
            </a:endParaRPr>
          </a:p>
          <a:p>
            <a:pPr>
              <a:lnSpc>
                <a:spcPct val="150000"/>
              </a:lnSpc>
            </a:pPr>
            <a:r>
              <a:rPr lang="pl-PL" sz="1600" smtClean="0"/>
              <a:t>Po wybraniu źródła rekordów najłatwiej jest utworzyć raport za pomocą Kreatora raportów. Jest to funkcja programu Access, która generuje raport zgodnie z odpowiedziami na pytania zadane użytkownikowi.</a:t>
            </a:r>
            <a:endParaRPr lang="pl-PL" sz="1600" smtClean="0">
              <a:latin typeface="Times New Roman" pitchFamily="18" charset="0"/>
              <a:cs typeface="Times New Roman" pitchFamily="18" charset="0"/>
            </a:endParaRPr>
          </a:p>
        </p:txBody>
      </p:sp>
      <p:sp>
        <p:nvSpPr>
          <p:cNvPr id="4" name="Strzałka w prawo 3">
            <a:hlinkClick r:id="rId2" action="ppaction://hlinksldjump"/>
          </p:cNvPr>
          <p:cNvSpPr/>
          <p:nvPr/>
        </p:nvSpPr>
        <p:spPr>
          <a:xfrm>
            <a:off x="7715272" y="6215082"/>
            <a:ext cx="785818" cy="357190"/>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428625" y="857250"/>
            <a:ext cx="8286750" cy="5643563"/>
          </a:xfrm>
        </p:spPr>
        <p:txBody>
          <a:bodyPr/>
          <a:lstStyle/>
          <a:p>
            <a:pPr>
              <a:defRPr/>
            </a:pPr>
            <a:r>
              <a:rPr lang="pl-PL" sz="2000" b="1" dirty="0" smtClean="0">
                <a:solidFill>
                  <a:schemeClr val="accent2">
                    <a:lumMod val="75000"/>
                  </a:schemeClr>
                </a:solidFill>
                <a:latin typeface="Times New Roman" pitchFamily="18" charset="0"/>
                <a:cs typeface="Times New Roman" pitchFamily="18" charset="0"/>
              </a:rPr>
              <a:t>Tworzenie raportu przy użyciu narzędzia Raport</a:t>
            </a:r>
          </a:p>
          <a:p>
            <a:pPr>
              <a:defRPr/>
            </a:pPr>
            <a:r>
              <a:rPr lang="pl-PL" sz="1600" dirty="0" smtClean="0">
                <a:latin typeface="Times New Roman" pitchFamily="18" charset="0"/>
                <a:cs typeface="Times New Roman" pitchFamily="18" charset="0"/>
              </a:rPr>
              <a:t>Narzędzie Raport umożliwia szybkie utworzenie raportu, gdyż jest on generowany natychmiast i ta operacja nie wymaga podawania dodatkowych informacji. W takim raporcie są umieszczane wszystkie pola tabeli lub kwerendy źródłowej. Narzędzie Raport nie zawsze pozwala uzyskać raport dokładnie spełniający wymagania, ale umożliwia szybkie przejrzenie danych. Można zapisać tak utworzony raport i zmodyfikować go w widoku układu lub projektu, dostosowując do własnych potrzeb.</a:t>
            </a:r>
          </a:p>
          <a:p>
            <a:pPr>
              <a:defRPr/>
            </a:pPr>
            <a:endParaRPr lang="pl-PL" sz="1600" dirty="0" smtClean="0">
              <a:latin typeface="Times New Roman" pitchFamily="18" charset="0"/>
              <a:cs typeface="Times New Roman" pitchFamily="18" charset="0"/>
            </a:endParaRPr>
          </a:p>
          <a:p>
            <a:pPr>
              <a:defRPr/>
            </a:pPr>
            <a:r>
              <a:rPr lang="pl-PL" sz="2000" b="1" dirty="0" smtClean="0">
                <a:solidFill>
                  <a:schemeClr val="accent2">
                    <a:lumMod val="75000"/>
                  </a:schemeClr>
                </a:solidFill>
                <a:latin typeface="Times New Roman" pitchFamily="18" charset="0"/>
                <a:cs typeface="Times New Roman" pitchFamily="18" charset="0"/>
              </a:rPr>
              <a:t>Tworzenie raportu przy użyciu Kreatora raportów</a:t>
            </a:r>
          </a:p>
          <a:p>
            <a:pPr>
              <a:defRPr/>
            </a:pPr>
            <a:r>
              <a:rPr lang="pl-PL" sz="1600" dirty="0" smtClean="0">
                <a:latin typeface="Times New Roman" pitchFamily="18" charset="0"/>
                <a:cs typeface="Times New Roman" pitchFamily="18" charset="0"/>
              </a:rPr>
              <a:t>Kreator raportów pozwala wybrać pola, które mają być ujęte w raporcie. Ponadto jest możliwe określenie sposobu grupowania i sortowania danych oraz użycie pól z wielu tabel lub kwerend, jeśli wcześniej zostały określone relacje między tabelami i kwerendami. </a:t>
            </a:r>
          </a:p>
          <a:p>
            <a:pPr>
              <a:defRPr/>
            </a:pPr>
            <a:r>
              <a:rPr lang="pl-PL" sz="1600" dirty="0" smtClean="0">
                <a:latin typeface="Times New Roman" pitchFamily="18" charset="0"/>
                <a:cs typeface="Times New Roman" pitchFamily="18" charset="0"/>
              </a:rPr>
              <a:t>Korzystając z podglądu wydruku, można sprawdzić, jak będzie wyglądał raport po wydrukowaniu. Można także powiększyć widok, aby informacje szczegółowe były bardziej czytelne. </a:t>
            </a:r>
          </a:p>
          <a:p>
            <a:pPr>
              <a:defRPr/>
            </a:pPr>
            <a:endParaRPr lang="pl-PL" sz="1600" dirty="0" smtClean="0">
              <a:latin typeface="Times New Roman" pitchFamily="18" charset="0"/>
              <a:cs typeface="Times New Roman" pitchFamily="18" charset="0"/>
            </a:endParaRPr>
          </a:p>
          <a:p>
            <a:pPr>
              <a:defRPr/>
            </a:pPr>
            <a:r>
              <a:rPr lang="pl-PL" sz="2000" b="1" dirty="0" smtClean="0">
                <a:solidFill>
                  <a:schemeClr val="accent2">
                    <a:lumMod val="75000"/>
                  </a:schemeClr>
                </a:solidFill>
                <a:latin typeface="Times New Roman" pitchFamily="18" charset="0"/>
                <a:cs typeface="Times New Roman" pitchFamily="18" charset="0"/>
              </a:rPr>
              <a:t>Tworzenie raportu przy użyciu narzędzia Pusty raport</a:t>
            </a:r>
          </a:p>
          <a:p>
            <a:pPr>
              <a:defRPr/>
            </a:pPr>
            <a:r>
              <a:rPr lang="pl-PL" sz="1600" dirty="0" smtClean="0">
                <a:latin typeface="Times New Roman" pitchFamily="18" charset="0"/>
                <a:cs typeface="Times New Roman" pitchFamily="18" charset="0"/>
              </a:rPr>
              <a:t>Jeśli użytkownik nie chce tworzyć raportu za pomocą narzędzia Raport ani Kreatora raportów, można wybrać narzędzie Pusty raport i utworzyć raport od podstaw. Taki sposób tworzenia raportu może być bardzo szybki, szczególnie wtedy, gdy raport ma zawierać niewiele pól. </a:t>
            </a:r>
          </a:p>
          <a:p>
            <a:pPr>
              <a:defRPr/>
            </a:pPr>
            <a:endParaRPr lang="pl-PL" sz="1600" dirty="0">
              <a:latin typeface="Times New Roman" pitchFamily="18" charset="0"/>
              <a:cs typeface="Times New Roman" pitchFamily="18" charset="0"/>
            </a:endParaRPr>
          </a:p>
        </p:txBody>
      </p:sp>
      <p:sp>
        <p:nvSpPr>
          <p:cNvPr id="4" name="Strzałka w prawo 3">
            <a:hlinkClick r:id="rId2" action="ppaction://hlinksldjump"/>
          </p:cNvPr>
          <p:cNvSpPr/>
          <p:nvPr/>
        </p:nvSpPr>
        <p:spPr>
          <a:xfrm>
            <a:off x="7715272" y="6215082"/>
            <a:ext cx="785818" cy="357190"/>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500063" y="928688"/>
            <a:ext cx="8185150" cy="5500687"/>
          </a:xfrm>
        </p:spPr>
        <p:txBody>
          <a:bodyPr/>
          <a:lstStyle/>
          <a:p>
            <a:pPr>
              <a:defRPr/>
            </a:pPr>
            <a:r>
              <a:rPr lang="pl-PL" sz="1800" b="1" dirty="0" smtClean="0">
                <a:solidFill>
                  <a:schemeClr val="accent2">
                    <a:lumMod val="75000"/>
                  </a:schemeClr>
                </a:solidFill>
                <a:latin typeface="Times New Roman" pitchFamily="18" charset="0"/>
                <a:cs typeface="Times New Roman" pitchFamily="18" charset="0"/>
              </a:rPr>
              <a:t>Opis sekcji raportu</a:t>
            </a:r>
          </a:p>
          <a:p>
            <a:pPr>
              <a:defRPr/>
            </a:pPr>
            <a:r>
              <a:rPr lang="pl-PL" sz="1600" dirty="0" smtClean="0">
                <a:latin typeface="Times New Roman" pitchFamily="18" charset="0"/>
                <a:cs typeface="Times New Roman" pitchFamily="18" charset="0"/>
              </a:rPr>
              <a:t>Projekt raportu w programie Access jest podzielony na sekcje. Sekcje raportu są wyświetlane w widoku projektu. Tworzenie użytecznych raportów wymaga zrozumienia sposobu działania każdej sekcji. Należy między innymi pamiętać o tym, że sposób obliczania wyników dla formantu obliczeniowego przez program Access zależy od sekcji, w której jest umieszczony dany formant. </a:t>
            </a:r>
            <a:r>
              <a:rPr lang="pl-PL" sz="1600" b="1" dirty="0" smtClean="0">
                <a:solidFill>
                  <a:schemeClr val="accent2">
                    <a:lumMod val="75000"/>
                  </a:schemeClr>
                </a:solidFill>
                <a:latin typeface="Times New Roman" pitchFamily="18" charset="0"/>
                <a:cs typeface="Times New Roman" pitchFamily="18" charset="0"/>
              </a:rPr>
              <a:t>Typy sekcji:</a:t>
            </a:r>
          </a:p>
          <a:p>
            <a:pPr>
              <a:defRPr/>
            </a:pPr>
            <a:r>
              <a:rPr lang="pl-PL" sz="1400" dirty="0" smtClean="0"/>
              <a:t>-Nagłówek raportu 		-Stopka grupy </a:t>
            </a:r>
          </a:p>
          <a:p>
            <a:pPr>
              <a:defRPr/>
            </a:pPr>
            <a:r>
              <a:rPr lang="pl-PL" sz="1400" dirty="0" smtClean="0"/>
              <a:t>-Nagłówek strony 		-Stopka strony </a:t>
            </a:r>
          </a:p>
          <a:p>
            <a:pPr>
              <a:defRPr/>
            </a:pPr>
            <a:r>
              <a:rPr lang="pl-PL" sz="1400" dirty="0" smtClean="0"/>
              <a:t>-Nagłówek grupy  		-Stopka raportu</a:t>
            </a:r>
          </a:p>
          <a:p>
            <a:pPr>
              <a:defRPr/>
            </a:pPr>
            <a:r>
              <a:rPr lang="pl-PL" sz="1400" dirty="0" smtClean="0"/>
              <a:t>-Szczegóły </a:t>
            </a:r>
          </a:p>
          <a:p>
            <a:pPr>
              <a:defRPr/>
            </a:pPr>
            <a:endParaRPr lang="pl-PL" sz="1400" dirty="0" smtClean="0">
              <a:solidFill>
                <a:schemeClr val="accent2">
                  <a:lumMod val="75000"/>
                </a:schemeClr>
              </a:solidFill>
              <a:latin typeface="Times New Roman" pitchFamily="18" charset="0"/>
              <a:cs typeface="Times New Roman" pitchFamily="18" charset="0"/>
            </a:endParaRPr>
          </a:p>
          <a:p>
            <a:pPr>
              <a:defRPr/>
            </a:pPr>
            <a:r>
              <a:rPr lang="pl-PL" sz="1600" b="1" dirty="0" smtClean="0">
                <a:solidFill>
                  <a:schemeClr val="accent2">
                    <a:lumMod val="75000"/>
                  </a:schemeClr>
                </a:solidFill>
                <a:latin typeface="Times New Roman" pitchFamily="18" charset="0"/>
                <a:cs typeface="Times New Roman" pitchFamily="18" charset="0"/>
              </a:rPr>
              <a:t>Dostosowywanie raportu w widoku układu</a:t>
            </a:r>
          </a:p>
          <a:p>
            <a:pPr>
              <a:defRPr/>
            </a:pPr>
            <a:r>
              <a:rPr lang="pl-PL" sz="1600" dirty="0" smtClean="0">
                <a:latin typeface="Times New Roman" pitchFamily="18" charset="0"/>
                <a:cs typeface="Times New Roman" pitchFamily="18" charset="0"/>
              </a:rPr>
              <a:t>Po utworzeniu raportu można w łatwy sposób dostosować jego projekt, korzystając z widoku układu. Po wyświetleniu rzeczywistych danych raportu można dopasować szerokości i zmienić układ kolumn, a także dodać poziomy grupowania i sumy. Można umieszczać pola w projekcie raportu oraz ustawiać właściwości raportu i jego formantów.</a:t>
            </a:r>
          </a:p>
          <a:p>
            <a:pPr>
              <a:defRPr/>
            </a:pPr>
            <a:endParaRPr lang="pl-PL" sz="1600" dirty="0" smtClean="0">
              <a:latin typeface="Times New Roman" pitchFamily="18" charset="0"/>
              <a:cs typeface="Times New Roman" pitchFamily="18" charset="0"/>
            </a:endParaRPr>
          </a:p>
          <a:p>
            <a:pPr>
              <a:defRPr/>
            </a:pPr>
            <a:r>
              <a:rPr lang="pl-PL" sz="1600" b="1" dirty="0" smtClean="0">
                <a:solidFill>
                  <a:schemeClr val="accent2">
                    <a:lumMod val="75000"/>
                  </a:schemeClr>
                </a:solidFill>
                <a:latin typeface="Times New Roman" pitchFamily="18" charset="0"/>
                <a:cs typeface="Times New Roman" pitchFamily="18" charset="0"/>
              </a:rPr>
              <a:t>Dostosowywanie raportu w widoku projektu</a:t>
            </a:r>
          </a:p>
          <a:p>
            <a:pPr>
              <a:defRPr/>
            </a:pPr>
            <a:r>
              <a:rPr lang="pl-PL" sz="1600" dirty="0" smtClean="0">
                <a:latin typeface="Times New Roman" pitchFamily="18" charset="0"/>
                <a:cs typeface="Times New Roman" pitchFamily="18" charset="0"/>
              </a:rPr>
              <a:t>Szczegółowe dostosowanie projektu raportu jest również możliwe w widoku projektu. Pozwala on dodawać nowe formanty i pola do raportu przez dodanie do siatki projektu. Arkusz właściwości umożliwia dostęp do wielu właściwości, które ułatwiają dostosowywanie raportu.</a:t>
            </a:r>
          </a:p>
          <a:p>
            <a:pPr>
              <a:defRPr/>
            </a:pPr>
            <a:endParaRPr lang="pl-PL" sz="1600" dirty="0">
              <a:latin typeface="Times New Roman" pitchFamily="18" charset="0"/>
              <a:cs typeface="Times New Roman" pitchFamily="18" charset="0"/>
            </a:endParaRPr>
          </a:p>
        </p:txBody>
      </p:sp>
      <p:sp>
        <p:nvSpPr>
          <p:cNvPr id="4" name="Strzałka w prawo 3">
            <a:hlinkClick r:id="rId2" action="ppaction://hlinksldjump"/>
          </p:cNvPr>
          <p:cNvSpPr/>
          <p:nvPr/>
        </p:nvSpPr>
        <p:spPr>
          <a:xfrm>
            <a:off x="7715272" y="6357958"/>
            <a:ext cx="785818" cy="357190"/>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785794"/>
            <a:ext cx="7772400" cy="821828"/>
          </a:xfrm>
        </p:spPr>
        <p:txBody>
          <a:bodyPr/>
          <a:lstStyle/>
          <a:p>
            <a:pPr algn="ctr">
              <a:defRPr/>
            </a:pPr>
            <a:r>
              <a:rPr lang="pl-PL" smtClean="0">
                <a:solidFill>
                  <a:schemeClr val="accent2">
                    <a:lumMod val="75000"/>
                  </a:schemeClr>
                </a:solidFill>
              </a:rPr>
              <a:t>Makro</a:t>
            </a:r>
            <a:endParaRPr lang="pl-PL">
              <a:solidFill>
                <a:schemeClr val="accent2">
                  <a:lumMod val="75000"/>
                </a:schemeClr>
              </a:solidFill>
            </a:endParaRPr>
          </a:p>
        </p:txBody>
      </p:sp>
      <p:sp>
        <p:nvSpPr>
          <p:cNvPr id="26627" name="Symbol zastępczy tekstu 2"/>
          <p:cNvSpPr>
            <a:spLocks noGrp="1"/>
          </p:cNvSpPr>
          <p:nvPr>
            <p:ph type="body" idx="1"/>
          </p:nvPr>
        </p:nvSpPr>
        <p:spPr>
          <a:xfrm>
            <a:off x="530225" y="1714500"/>
            <a:ext cx="8042275" cy="4643438"/>
          </a:xfrm>
        </p:spPr>
        <p:txBody>
          <a:bodyPr/>
          <a:lstStyle/>
          <a:p>
            <a:pPr>
              <a:lnSpc>
                <a:spcPct val="150000"/>
              </a:lnSpc>
            </a:pPr>
            <a:r>
              <a:rPr lang="pl-PL" sz="1400" smtClean="0"/>
              <a:t>Makro jest narzędziem umożliwiającym automatyzację zadań oraz dodawanie funkcjonalności do formularzy, raportów i formantów. Jeśli na przykład do formularza dodano przycisk polecenia, należy skojarzyć zdarzenie </a:t>
            </a:r>
            <a:r>
              <a:rPr lang="pl-PL" sz="1400" b="1" smtClean="0"/>
              <a:t>OnClick</a:t>
            </a:r>
            <a:r>
              <a:rPr lang="pl-PL" sz="1400" smtClean="0"/>
              <a:t> przycisku z makrem zawierającym polecenia, które będą wykonywane za każdym razem, gdy przycisk zostanie kliknięty.</a:t>
            </a:r>
          </a:p>
          <a:p>
            <a:pPr>
              <a:lnSpc>
                <a:spcPct val="150000"/>
              </a:lnSpc>
            </a:pPr>
            <a:r>
              <a:rPr lang="pl-PL" sz="1400" smtClean="0"/>
              <a:t>Makra programu Access można wyobrazić sobie jako uproszczony język programowania, za pomocą którego jest tworzona lista akcji do wykonania. Konstruowanie makr odbywa się przez wybór akcji z listy rozwijanej, a następnie uzupełnienie informacji wymaganych dla każdej akcji. Makra umożliwiają dodanie funkcjonalności do formularzy, raportów oraz formantów bez potrzeby pisania kodu w module Visual Basic for Applications (VBA) (VBA (Visual Basic for Applications):</a:t>
            </a:r>
          </a:p>
          <a:p>
            <a:pPr>
              <a:lnSpc>
                <a:spcPct val="150000"/>
              </a:lnSpc>
            </a:pPr>
            <a:r>
              <a:rPr lang="pl-PL" sz="1400" smtClean="0"/>
              <a:t>Język makr będący odmianą języka Microsoft Visual Basic. Służy do programowania aplikacji systemu Microsoft Windows i jest dołączony do kilku programów firmy Microsoft.). Makra stanowią podzbiór poleceń dostępnych w języku VBA. Dla większości osób konstruowanie makr jest łatwiejsze niż pisanie kodu VBA.</a:t>
            </a:r>
          </a:p>
          <a:p>
            <a:pPr>
              <a:lnSpc>
                <a:spcPct val="150000"/>
              </a:lnSpc>
            </a:pPr>
            <a:endParaRPr lang="pl-PL" sz="1400" smtClean="0"/>
          </a:p>
        </p:txBody>
      </p:sp>
      <p:sp>
        <p:nvSpPr>
          <p:cNvPr id="4" name="Strzałka w prawo 3">
            <a:hlinkClick r:id="rId2" action="ppaction://hlinksldjump"/>
          </p:cNvPr>
          <p:cNvSpPr/>
          <p:nvPr/>
        </p:nvSpPr>
        <p:spPr>
          <a:xfrm>
            <a:off x="7572396" y="6000768"/>
            <a:ext cx="785818" cy="357190"/>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split orient="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500063" y="500063"/>
            <a:ext cx="8185150" cy="5429250"/>
          </a:xfrm>
        </p:spPr>
        <p:txBody>
          <a:bodyPr/>
          <a:lstStyle/>
          <a:p>
            <a:pPr algn="ctr">
              <a:lnSpc>
                <a:spcPct val="150000"/>
              </a:lnSpc>
              <a:defRPr/>
            </a:pPr>
            <a:r>
              <a:rPr lang="pl-PL" sz="3600" b="1" dirty="0" smtClean="0">
                <a:solidFill>
                  <a:schemeClr val="accent2">
                    <a:lumMod val="75000"/>
                  </a:schemeClr>
                </a:solidFill>
                <a:latin typeface="Times New Roman" pitchFamily="18" charset="0"/>
                <a:cs typeface="Times New Roman" pitchFamily="18" charset="0"/>
              </a:rPr>
              <a:t>Opis makr</a:t>
            </a:r>
          </a:p>
          <a:p>
            <a:pPr>
              <a:lnSpc>
                <a:spcPct val="150000"/>
              </a:lnSpc>
              <a:defRPr/>
            </a:pPr>
            <a:r>
              <a:rPr lang="pl-PL" sz="1600" dirty="0" smtClean="0">
                <a:latin typeface="Times New Roman" pitchFamily="18" charset="0"/>
                <a:cs typeface="Times New Roman" pitchFamily="18" charset="0"/>
              </a:rPr>
              <a:t>Termin makro jest często używany do określenia obiektów makr autonomicznych, lecz w rzeczywistości pojedynczy obiekt makra może zawierać wiele makr. W tym przypadku jest on określany jako </a:t>
            </a:r>
            <a:r>
              <a:rPr lang="pl-PL" sz="1600" i="1" dirty="0" smtClean="0">
                <a:latin typeface="Times New Roman" pitchFamily="18" charset="0"/>
                <a:cs typeface="Times New Roman" pitchFamily="18" charset="0"/>
              </a:rPr>
              <a:t>grupa makr</a:t>
            </a:r>
            <a:r>
              <a:rPr lang="pl-PL" sz="1600" dirty="0" smtClean="0">
                <a:latin typeface="Times New Roman" pitchFamily="18" charset="0"/>
                <a:cs typeface="Times New Roman" pitchFamily="18" charset="0"/>
              </a:rPr>
              <a:t>. Grupa makr jest wyświetlana w okienku nawigacji jako pojedynczy obiekt makra, ale w rzeczywistości zawiera więcej niż jedno makro. </a:t>
            </a:r>
          </a:p>
          <a:p>
            <a:pPr>
              <a:lnSpc>
                <a:spcPct val="150000"/>
              </a:lnSpc>
              <a:defRPr/>
            </a:pPr>
            <a:endParaRPr lang="pl-PL" sz="1600" dirty="0" smtClean="0">
              <a:latin typeface="Times New Roman" pitchFamily="18" charset="0"/>
              <a:cs typeface="Times New Roman" pitchFamily="18" charset="0"/>
            </a:endParaRPr>
          </a:p>
          <a:p>
            <a:pPr>
              <a:lnSpc>
                <a:spcPct val="150000"/>
              </a:lnSpc>
              <a:defRPr/>
            </a:pPr>
            <a:r>
              <a:rPr lang="pl-PL" sz="1600" dirty="0" smtClean="0">
                <a:latin typeface="Times New Roman" pitchFamily="18" charset="0"/>
                <a:cs typeface="Times New Roman" pitchFamily="18" charset="0"/>
              </a:rPr>
              <a:t>Jest oczywiście możliwe utworzenie każdego makra jako oddzielnego obiektu, jednak często jest uzasadnione umieszczenie kilku powiązanych makr w jednym obiekcie grupy makr. Nazwa w kolumnie </a:t>
            </a:r>
            <a:r>
              <a:rPr lang="pl-PL" sz="1600" b="1" dirty="0" smtClean="0">
                <a:solidFill>
                  <a:schemeClr val="accent2">
                    <a:lumMod val="75000"/>
                  </a:schemeClr>
                </a:solidFill>
                <a:latin typeface="Times New Roman" pitchFamily="18" charset="0"/>
                <a:cs typeface="Times New Roman" pitchFamily="18" charset="0"/>
              </a:rPr>
              <a:t>Nazwa makra</a:t>
            </a:r>
            <a:r>
              <a:rPr lang="pl-PL" sz="1600" dirty="0" smtClean="0">
                <a:solidFill>
                  <a:schemeClr val="accent2">
                    <a:lumMod val="75000"/>
                  </a:schemeClr>
                </a:solidFill>
                <a:latin typeface="Times New Roman" pitchFamily="18" charset="0"/>
                <a:cs typeface="Times New Roman" pitchFamily="18" charset="0"/>
              </a:rPr>
              <a:t> </a:t>
            </a:r>
            <a:r>
              <a:rPr lang="pl-PL" sz="1600" dirty="0" smtClean="0">
                <a:latin typeface="Times New Roman" pitchFamily="18" charset="0"/>
                <a:cs typeface="Times New Roman" pitchFamily="18" charset="0"/>
              </a:rPr>
              <a:t>pozwala zidentyfikować każde makro.</a:t>
            </a:r>
          </a:p>
          <a:p>
            <a:pPr>
              <a:lnSpc>
                <a:spcPct val="150000"/>
              </a:lnSpc>
              <a:defRPr/>
            </a:pPr>
            <a:endParaRPr lang="pl-PL" sz="1600" dirty="0" smtClean="0">
              <a:latin typeface="Times New Roman" pitchFamily="18" charset="0"/>
              <a:cs typeface="Times New Roman" pitchFamily="18" charset="0"/>
            </a:endParaRPr>
          </a:p>
          <a:p>
            <a:pPr>
              <a:lnSpc>
                <a:spcPct val="150000"/>
              </a:lnSpc>
              <a:defRPr/>
            </a:pPr>
            <a:r>
              <a:rPr lang="pl-PL" sz="1600" dirty="0" smtClean="0">
                <a:latin typeface="Times New Roman" pitchFamily="18" charset="0"/>
                <a:cs typeface="Times New Roman" pitchFamily="18" charset="0"/>
              </a:rPr>
              <a:t>Makro składa się z poszczególnych akcji makra. Większość akcji wymaga jednego lub więcej argumentów. Dodatkowo do każdego makra w grupie makr można przypisać nazwę oraz dodać warunki określające sposób uruchamiania każdej akcji. </a:t>
            </a:r>
            <a:endParaRPr lang="pl-PL" sz="1600" dirty="0">
              <a:solidFill>
                <a:schemeClr val="accent2">
                  <a:lumMod val="75000"/>
                </a:schemeClr>
              </a:solidFill>
              <a:latin typeface="Times New Roman" pitchFamily="18" charset="0"/>
              <a:cs typeface="Times New Roman" pitchFamily="18" charset="0"/>
            </a:endParaRPr>
          </a:p>
        </p:txBody>
      </p:sp>
      <p:sp>
        <p:nvSpPr>
          <p:cNvPr id="4" name="Strzałka w prawo 3">
            <a:hlinkClick r:id="rId2" action="ppaction://hlinksldjump"/>
          </p:cNvPr>
          <p:cNvSpPr/>
          <p:nvPr/>
        </p:nvSpPr>
        <p:spPr>
          <a:xfrm>
            <a:off x="7429520" y="5929330"/>
            <a:ext cx="928694" cy="500066"/>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571480"/>
            <a:ext cx="7772400" cy="1036142"/>
          </a:xfrm>
        </p:spPr>
        <p:txBody>
          <a:bodyPr/>
          <a:lstStyle/>
          <a:p>
            <a:pPr algn="ctr">
              <a:defRPr/>
            </a:pPr>
            <a:r>
              <a:rPr lang="pl-PL" sz="2400" smtClean="0">
                <a:solidFill>
                  <a:schemeClr val="accent2">
                    <a:lumMod val="75000"/>
                  </a:schemeClr>
                </a:solidFill>
              </a:rPr>
              <a:t>Makro można utworzyć za pomocą Konstruktora makr przedstawionego na poniższej ilustracji.</a:t>
            </a:r>
            <a:endParaRPr lang="pl-PL" sz="2400">
              <a:solidFill>
                <a:schemeClr val="accent2">
                  <a:lumMod val="75000"/>
                </a:schemeClr>
              </a:solidFill>
            </a:endParaRPr>
          </a:p>
        </p:txBody>
      </p:sp>
      <p:sp>
        <p:nvSpPr>
          <p:cNvPr id="3" name="Symbol zastępczy tekstu 2"/>
          <p:cNvSpPr>
            <a:spLocks noGrp="1"/>
          </p:cNvSpPr>
          <p:nvPr>
            <p:ph type="body" idx="1"/>
          </p:nvPr>
        </p:nvSpPr>
        <p:spPr>
          <a:xfrm>
            <a:off x="530225" y="1928813"/>
            <a:ext cx="8113713" cy="4572000"/>
          </a:xfrm>
        </p:spPr>
        <p:txBody>
          <a:bodyPr/>
          <a:lstStyle/>
          <a:p>
            <a:pPr>
              <a:lnSpc>
                <a:spcPct val="150000"/>
              </a:lnSpc>
              <a:defRPr/>
            </a:pPr>
            <a:endParaRPr lang="pl-PL" sz="1600" dirty="0" smtClean="0">
              <a:latin typeface="Times New Roman" pitchFamily="18" charset="0"/>
              <a:cs typeface="Times New Roman" pitchFamily="18" charset="0"/>
            </a:endParaRPr>
          </a:p>
          <a:p>
            <a:pPr>
              <a:lnSpc>
                <a:spcPct val="150000"/>
              </a:lnSpc>
              <a:defRPr/>
            </a:pPr>
            <a:endParaRPr lang="pl-PL" sz="1600" dirty="0" smtClean="0">
              <a:latin typeface="Times New Roman" pitchFamily="18" charset="0"/>
              <a:cs typeface="Times New Roman" pitchFamily="18" charset="0"/>
            </a:endParaRPr>
          </a:p>
          <a:p>
            <a:pPr>
              <a:lnSpc>
                <a:spcPct val="150000"/>
              </a:lnSpc>
              <a:defRPr/>
            </a:pPr>
            <a:endParaRPr lang="pl-PL" sz="1600" dirty="0" smtClean="0">
              <a:latin typeface="Times New Roman" pitchFamily="18" charset="0"/>
              <a:cs typeface="Times New Roman" pitchFamily="18" charset="0"/>
            </a:endParaRPr>
          </a:p>
          <a:p>
            <a:pPr>
              <a:lnSpc>
                <a:spcPct val="150000"/>
              </a:lnSpc>
              <a:defRPr/>
            </a:pPr>
            <a:endParaRPr lang="pl-PL" sz="1600" dirty="0" smtClean="0">
              <a:latin typeface="Times New Roman" pitchFamily="18" charset="0"/>
              <a:cs typeface="Times New Roman" pitchFamily="18" charset="0"/>
            </a:endParaRPr>
          </a:p>
          <a:p>
            <a:pPr>
              <a:lnSpc>
                <a:spcPct val="150000"/>
              </a:lnSpc>
              <a:defRPr/>
            </a:pPr>
            <a:endParaRPr lang="pl-PL" sz="1600" dirty="0" smtClean="0">
              <a:latin typeface="Times New Roman" pitchFamily="18" charset="0"/>
              <a:cs typeface="Times New Roman" pitchFamily="18" charset="0"/>
            </a:endParaRPr>
          </a:p>
          <a:p>
            <a:pPr>
              <a:lnSpc>
                <a:spcPct val="150000"/>
              </a:lnSpc>
              <a:defRPr/>
            </a:pPr>
            <a:endParaRPr lang="pl-PL" sz="1600" dirty="0" smtClean="0">
              <a:latin typeface="Times New Roman" pitchFamily="18" charset="0"/>
              <a:cs typeface="Times New Roman" pitchFamily="18" charset="0"/>
            </a:endParaRPr>
          </a:p>
          <a:p>
            <a:pPr>
              <a:lnSpc>
                <a:spcPct val="150000"/>
              </a:lnSpc>
              <a:defRPr/>
            </a:pPr>
            <a:endParaRPr lang="pl-PL" sz="1600" dirty="0" smtClean="0">
              <a:latin typeface="Times New Roman" pitchFamily="18" charset="0"/>
              <a:cs typeface="Times New Roman" pitchFamily="18" charset="0"/>
            </a:endParaRPr>
          </a:p>
          <a:p>
            <a:pPr>
              <a:lnSpc>
                <a:spcPct val="150000"/>
              </a:lnSpc>
              <a:defRPr/>
            </a:pPr>
            <a:endParaRPr lang="pl-PL" sz="1600" dirty="0" smtClean="0">
              <a:latin typeface="Times New Roman" pitchFamily="18" charset="0"/>
              <a:cs typeface="Times New Roman" pitchFamily="18" charset="0"/>
            </a:endParaRPr>
          </a:p>
          <a:p>
            <a:pPr>
              <a:lnSpc>
                <a:spcPct val="150000"/>
              </a:lnSpc>
              <a:defRPr/>
            </a:pPr>
            <a:r>
              <a:rPr lang="pl-PL" sz="1600" dirty="0" smtClean="0">
                <a:latin typeface="Times New Roman" pitchFamily="18" charset="0"/>
                <a:cs typeface="Times New Roman" pitchFamily="18" charset="0"/>
              </a:rPr>
              <a:t>Aby wyświetlić Konstruktora makr:</a:t>
            </a:r>
          </a:p>
          <a:p>
            <a:pPr>
              <a:lnSpc>
                <a:spcPct val="150000"/>
              </a:lnSpc>
              <a:defRPr/>
            </a:pPr>
            <a:r>
              <a:rPr lang="pl-PL" sz="1600" dirty="0" smtClean="0">
                <a:latin typeface="Times New Roman" pitchFamily="18" charset="0"/>
                <a:cs typeface="Times New Roman" pitchFamily="18" charset="0"/>
              </a:rPr>
              <a:t>Na karcie </a:t>
            </a:r>
            <a:r>
              <a:rPr lang="pl-PL" sz="1600" b="1" dirty="0" smtClean="0">
                <a:solidFill>
                  <a:schemeClr val="accent2">
                    <a:lumMod val="50000"/>
                  </a:schemeClr>
                </a:solidFill>
                <a:latin typeface="Times New Roman" pitchFamily="18" charset="0"/>
                <a:cs typeface="Times New Roman" pitchFamily="18" charset="0"/>
              </a:rPr>
              <a:t>Tworzenie</a:t>
            </a:r>
            <a:r>
              <a:rPr lang="pl-PL" sz="1600" dirty="0" smtClean="0">
                <a:solidFill>
                  <a:schemeClr val="accent2">
                    <a:lumMod val="50000"/>
                  </a:schemeClr>
                </a:solidFill>
                <a:latin typeface="Times New Roman" pitchFamily="18" charset="0"/>
                <a:cs typeface="Times New Roman" pitchFamily="18" charset="0"/>
              </a:rPr>
              <a:t> </a:t>
            </a:r>
            <a:r>
              <a:rPr lang="pl-PL" sz="1600" dirty="0" smtClean="0">
                <a:latin typeface="Times New Roman" pitchFamily="18" charset="0"/>
                <a:cs typeface="Times New Roman" pitchFamily="18" charset="0"/>
              </a:rPr>
              <a:t>w grupie </a:t>
            </a:r>
            <a:r>
              <a:rPr lang="pl-PL" sz="1600" b="1" dirty="0" smtClean="0">
                <a:solidFill>
                  <a:schemeClr val="accent2">
                    <a:lumMod val="50000"/>
                  </a:schemeClr>
                </a:solidFill>
                <a:latin typeface="Times New Roman" pitchFamily="18" charset="0"/>
                <a:cs typeface="Times New Roman" pitchFamily="18" charset="0"/>
              </a:rPr>
              <a:t>Inne</a:t>
            </a:r>
            <a:r>
              <a:rPr lang="pl-PL" sz="1600" dirty="0" smtClean="0">
                <a:latin typeface="Times New Roman" pitchFamily="18" charset="0"/>
                <a:cs typeface="Times New Roman" pitchFamily="18" charset="0"/>
              </a:rPr>
              <a:t> kliknij przycisk </a:t>
            </a:r>
            <a:r>
              <a:rPr lang="pl-PL" sz="1600" b="1" dirty="0" smtClean="0">
                <a:solidFill>
                  <a:schemeClr val="accent2">
                    <a:lumMod val="50000"/>
                  </a:schemeClr>
                </a:solidFill>
                <a:latin typeface="Times New Roman" pitchFamily="18" charset="0"/>
                <a:cs typeface="Times New Roman" pitchFamily="18" charset="0"/>
              </a:rPr>
              <a:t>Makro</a:t>
            </a:r>
            <a:r>
              <a:rPr lang="pl-PL" sz="1600" dirty="0" smtClean="0">
                <a:solidFill>
                  <a:schemeClr val="accent2">
                    <a:lumMod val="50000"/>
                  </a:schemeClr>
                </a:solidFill>
                <a:latin typeface="Times New Roman" pitchFamily="18" charset="0"/>
                <a:cs typeface="Times New Roman" pitchFamily="18" charset="0"/>
              </a:rPr>
              <a:t>. </a:t>
            </a:r>
            <a:r>
              <a:rPr lang="pl-PL" sz="1600" dirty="0" smtClean="0">
                <a:latin typeface="Times New Roman" pitchFamily="18" charset="0"/>
                <a:cs typeface="Times New Roman" pitchFamily="18" charset="0"/>
              </a:rPr>
              <a:t>Jeśli to polecenie jest niedostępne, kliknij strzałkę poniżej przycisku </a:t>
            </a:r>
            <a:r>
              <a:rPr lang="pl-PL" sz="1600" b="1" dirty="0" smtClean="0">
                <a:solidFill>
                  <a:schemeClr val="accent2">
                    <a:lumMod val="50000"/>
                  </a:schemeClr>
                </a:solidFill>
                <a:latin typeface="Times New Roman" pitchFamily="18" charset="0"/>
                <a:cs typeface="Times New Roman" pitchFamily="18" charset="0"/>
              </a:rPr>
              <a:t>Moduł</a:t>
            </a:r>
            <a:r>
              <a:rPr lang="pl-PL" sz="1600" dirty="0" smtClean="0">
                <a:solidFill>
                  <a:schemeClr val="accent2">
                    <a:lumMod val="50000"/>
                  </a:schemeClr>
                </a:solidFill>
                <a:latin typeface="Times New Roman" pitchFamily="18" charset="0"/>
                <a:cs typeface="Times New Roman" pitchFamily="18" charset="0"/>
              </a:rPr>
              <a:t> </a:t>
            </a:r>
            <a:r>
              <a:rPr lang="pl-PL" sz="1600" dirty="0" smtClean="0">
                <a:latin typeface="Times New Roman" pitchFamily="18" charset="0"/>
                <a:cs typeface="Times New Roman" pitchFamily="18" charset="0"/>
              </a:rPr>
              <a:t>lub </a:t>
            </a:r>
            <a:r>
              <a:rPr lang="pl-PL" sz="1600" b="1" dirty="0" smtClean="0">
                <a:solidFill>
                  <a:schemeClr val="accent2">
                    <a:lumMod val="50000"/>
                  </a:schemeClr>
                </a:solidFill>
                <a:latin typeface="Times New Roman" pitchFamily="18" charset="0"/>
                <a:cs typeface="Times New Roman" pitchFamily="18" charset="0"/>
              </a:rPr>
              <a:t>Moduł klasy</a:t>
            </a:r>
            <a:r>
              <a:rPr lang="pl-PL" sz="1600" dirty="0" smtClean="0">
                <a:solidFill>
                  <a:schemeClr val="accent2">
                    <a:lumMod val="50000"/>
                  </a:schemeClr>
                </a:solidFill>
                <a:latin typeface="Times New Roman" pitchFamily="18" charset="0"/>
                <a:cs typeface="Times New Roman" pitchFamily="18" charset="0"/>
              </a:rPr>
              <a:t>, </a:t>
            </a:r>
            <a:r>
              <a:rPr lang="pl-PL" sz="1600" dirty="0" smtClean="0">
                <a:latin typeface="Times New Roman" pitchFamily="18" charset="0"/>
                <a:cs typeface="Times New Roman" pitchFamily="18" charset="0"/>
              </a:rPr>
              <a:t>a następnie kliknij polecenie </a:t>
            </a:r>
            <a:r>
              <a:rPr lang="pl-PL" sz="1600" b="1" dirty="0" smtClean="0">
                <a:solidFill>
                  <a:schemeClr val="accent2">
                    <a:lumMod val="50000"/>
                  </a:schemeClr>
                </a:solidFill>
                <a:latin typeface="Times New Roman" pitchFamily="18" charset="0"/>
                <a:cs typeface="Times New Roman" pitchFamily="18" charset="0"/>
              </a:rPr>
              <a:t>Makro</a:t>
            </a:r>
            <a:r>
              <a:rPr lang="pl-PL" sz="1600" dirty="0" smtClean="0">
                <a:solidFill>
                  <a:schemeClr val="accent2">
                    <a:lumMod val="50000"/>
                  </a:schemeClr>
                </a:solidFill>
                <a:latin typeface="Times New Roman" pitchFamily="18" charset="0"/>
                <a:cs typeface="Times New Roman" pitchFamily="18" charset="0"/>
              </a:rPr>
              <a:t>. </a:t>
            </a:r>
          </a:p>
          <a:p>
            <a:pPr>
              <a:defRPr/>
            </a:pPr>
            <a:endParaRPr lang="pl-PL" dirty="0"/>
          </a:p>
        </p:txBody>
      </p:sp>
      <p:pic>
        <p:nvPicPr>
          <p:cNvPr id="4" name="Obraz 3" descr="m.bmp"/>
          <p:cNvPicPr>
            <a:picLocks noChangeAspect="1"/>
          </p:cNvPicPr>
          <p:nvPr/>
        </p:nvPicPr>
        <p:blipFill>
          <a:blip r:embed="rId2"/>
          <a:stretch>
            <a:fillRect/>
          </a:stretch>
        </p:blipFill>
        <p:spPr>
          <a:xfrm>
            <a:off x="1714480" y="1857364"/>
            <a:ext cx="5643602" cy="3448050"/>
          </a:xfrm>
          <a:prstGeom prst="rect">
            <a:avLst/>
          </a:prstGeom>
          <a:effectLst>
            <a:glow rad="101600">
              <a:schemeClr val="accent2">
                <a:satMod val="175000"/>
                <a:alpha val="40000"/>
              </a:schemeClr>
            </a:glow>
          </a:effectLst>
        </p:spPr>
      </p:pic>
      <p:sp>
        <p:nvSpPr>
          <p:cNvPr id="5" name="Strzałka w prawo 4">
            <a:hlinkClick r:id="rId3" action="ppaction://hlinksldjump"/>
          </p:cNvPr>
          <p:cNvSpPr/>
          <p:nvPr/>
        </p:nvSpPr>
        <p:spPr>
          <a:xfrm>
            <a:off x="7643834" y="5143512"/>
            <a:ext cx="642942" cy="357190"/>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357188" y="928688"/>
            <a:ext cx="8358187" cy="5572125"/>
          </a:xfrm>
        </p:spPr>
        <p:txBody>
          <a:bodyPr/>
          <a:lstStyle/>
          <a:p>
            <a:pPr>
              <a:defRPr/>
            </a:pPr>
            <a:r>
              <a:rPr lang="pl-PL" sz="1600" b="1" dirty="0" smtClean="0">
                <a:solidFill>
                  <a:schemeClr val="accent2">
                    <a:lumMod val="75000"/>
                  </a:schemeClr>
                </a:solidFill>
              </a:rPr>
              <a:t>Tworzenie makr</a:t>
            </a:r>
          </a:p>
          <a:p>
            <a:pPr>
              <a:defRPr/>
            </a:pPr>
            <a:r>
              <a:rPr lang="pl-PL" sz="1600" dirty="0" smtClean="0"/>
              <a:t>W programie Office Access 2007 makro lub grupa makr może zostać umieszczona w obiekcie makra (czasem nazywanym makrem autonomicznym). Makro może być również osadzone w dowolnej właściwości zdarzenia formularza, raportu lub formantu. Makra osadzone stają się częścią obiektu lub formantu, w którym są osadzone. Makra autonomiczne są widoczne w okienku nawigacji w obszarze Makra, natomiast makra osadzone są niewidoczne.</a:t>
            </a:r>
            <a:r>
              <a:rPr lang="pl-PL" sz="1600" b="1" dirty="0" smtClean="0"/>
              <a:t> </a:t>
            </a:r>
          </a:p>
          <a:p>
            <a:pPr>
              <a:defRPr/>
            </a:pPr>
            <a:r>
              <a:rPr lang="pl-PL" sz="1600" b="1" dirty="0" smtClean="0">
                <a:solidFill>
                  <a:schemeClr val="accent2">
                    <a:lumMod val="75000"/>
                  </a:schemeClr>
                </a:solidFill>
              </a:rPr>
              <a:t>Argumenty</a:t>
            </a:r>
          </a:p>
          <a:p>
            <a:pPr>
              <a:defRPr/>
            </a:pPr>
            <a:r>
              <a:rPr lang="pl-PL" sz="1600" dirty="0" smtClean="0"/>
              <a:t>Argument jest wartością dostarczającą informacje dla akcji, takie jak ciąg znaków, który należy wyświetlić w oknie komunikatu, lub formant, na którym ma zostać wykonana operacja. Niektóre argumenty są wymagane, natomiast inne są opcjonalne. </a:t>
            </a:r>
          </a:p>
          <a:p>
            <a:pPr>
              <a:defRPr/>
            </a:pPr>
            <a:r>
              <a:rPr lang="pl-PL" sz="1600" b="1" dirty="0" smtClean="0">
                <a:solidFill>
                  <a:schemeClr val="accent2">
                    <a:lumMod val="75000"/>
                  </a:schemeClr>
                </a:solidFill>
              </a:rPr>
              <a:t>Akcje makr</a:t>
            </a:r>
          </a:p>
          <a:p>
            <a:pPr>
              <a:defRPr/>
            </a:pPr>
            <a:r>
              <a:rPr lang="pl-PL" sz="1600" dirty="0" smtClean="0"/>
              <a:t>Akcje są podstawowymi elementami konstrukcyjnymi makr. Program Access udostępnia wiele akcji, spośród których można wybierać, dając tym samym dostęp do różnorodnych poleceń. Na przykład niektóre spośród najczęściej używanych akcji umożliwiają otworzenie raportu, znalezienie rekordu, wyświetlenie okna komunikatu lub zastosowanie filtra do formularza lub raportu.</a:t>
            </a:r>
          </a:p>
          <a:p>
            <a:pPr>
              <a:defRPr/>
            </a:pPr>
            <a:r>
              <a:rPr lang="pl-PL" sz="1600" b="1" dirty="0" smtClean="0">
                <a:solidFill>
                  <a:schemeClr val="accent2">
                    <a:lumMod val="75000"/>
                  </a:schemeClr>
                </a:solidFill>
              </a:rPr>
              <a:t>Nazwy makr</a:t>
            </a:r>
          </a:p>
          <a:p>
            <a:pPr>
              <a:defRPr/>
            </a:pPr>
            <a:r>
              <a:rPr lang="pl-PL" sz="1600" dirty="0" smtClean="0"/>
              <a:t>W przypadku, gdy obiekt makra zawiera tylko jedno makro, nazywanie makr nie jest konieczne. Można wtedy po prostu odwoływać się do makra, używając nazwy obiektu makra. W przypadku grupy makr należy jednak przypisać każdemu z makr unikatową nazwę. </a:t>
            </a:r>
          </a:p>
          <a:p>
            <a:pPr>
              <a:defRPr/>
            </a:pPr>
            <a:endParaRPr lang="pl-PL" sz="1400" dirty="0" smtClean="0"/>
          </a:p>
          <a:p>
            <a:pPr>
              <a:defRPr/>
            </a:pPr>
            <a:endParaRPr lang="pl-PL" dirty="0"/>
          </a:p>
        </p:txBody>
      </p:sp>
      <p:sp>
        <p:nvSpPr>
          <p:cNvPr id="4" name="Strzałka w prawo 3">
            <a:hlinkClick r:id="rId2" action="ppaction://hlinksldjump"/>
          </p:cNvPr>
          <p:cNvSpPr/>
          <p:nvPr/>
        </p:nvSpPr>
        <p:spPr>
          <a:xfrm>
            <a:off x="8072462" y="6215082"/>
            <a:ext cx="642942" cy="357190"/>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85786" y="642918"/>
            <a:ext cx="7772400" cy="1785926"/>
          </a:xfrm>
        </p:spPr>
        <p:txBody>
          <a:bodyPr/>
          <a:lstStyle/>
          <a:p>
            <a:pPr algn="ctr">
              <a:defRPr/>
            </a:pPr>
            <a:r>
              <a:rPr lang="pl-PL" sz="6000" smtClean="0">
                <a:solidFill>
                  <a:schemeClr val="accent2">
                    <a:lumMod val="75000"/>
                  </a:schemeClr>
                </a:solidFill>
                <a:latin typeface="Gloucester MT Extra Condensed"/>
                <a:cs typeface="Times New Roman" pitchFamily="18" charset="0"/>
              </a:rPr>
              <a:t>Moduły</a:t>
            </a:r>
            <a:r>
              <a:rPr lang="pl-PL" sz="6000" smtClean="0">
                <a:latin typeface="Times New Roman" pitchFamily="18" charset="0"/>
                <a:cs typeface="Times New Roman" pitchFamily="18" charset="0"/>
              </a:rPr>
              <a:t/>
            </a:r>
            <a:br>
              <a:rPr lang="pl-PL" sz="6000" smtClean="0">
                <a:latin typeface="Times New Roman" pitchFamily="18" charset="0"/>
                <a:cs typeface="Times New Roman" pitchFamily="18" charset="0"/>
              </a:rPr>
            </a:br>
            <a:endParaRPr lang="pl-PL"/>
          </a:p>
        </p:txBody>
      </p:sp>
      <p:sp>
        <p:nvSpPr>
          <p:cNvPr id="30723" name="Symbol zastępczy tekstu 2"/>
          <p:cNvSpPr>
            <a:spLocks noGrp="1"/>
          </p:cNvSpPr>
          <p:nvPr>
            <p:ph type="body" idx="1"/>
          </p:nvPr>
        </p:nvSpPr>
        <p:spPr>
          <a:xfrm>
            <a:off x="642938" y="1643063"/>
            <a:ext cx="7772400" cy="4652962"/>
          </a:xfrm>
        </p:spPr>
        <p:txBody>
          <a:bodyPr/>
          <a:lstStyle/>
          <a:p>
            <a:pPr>
              <a:lnSpc>
                <a:spcPct val="150000"/>
              </a:lnSpc>
            </a:pPr>
            <a:r>
              <a:rPr lang="pl-PL" sz="1600" smtClean="0">
                <a:latin typeface="Times New Roman" pitchFamily="18" charset="0"/>
                <a:cs typeface="Times New Roman" pitchFamily="18" charset="0"/>
              </a:rPr>
              <a:t>Moduły, podobnie jak makra, są obiektami umożliwiającymi rozszerzanie funkcjonalności bazy danych. Makra są tworzone przez wybieranie akcji z listy, podczas gdy moduły są pisane w języku programowania Visual Basic for Applications (VBA) (VBA (Visual Basic for Applications): Język makr będący odmianą języka Microsoft Visual Basic. Służy do programowania aplikacji systemu Microsoft Windows i jest dołączony do kilku programów firmy Microsoft.). Moduł jest zbiorem deklaracji, instrukcji i procedur przechowywanych razem jako jednostka. Istnieją dwa typy modułów: moduły klas i moduły standardowe. Moduły klas są dołączane do formularzy lub raportów i najczęściej zawierają procedury dotyczące formularza lub raportu, do którego je dołączono. Moduły standardowe zawierają procedury ogólne, które nie są powiązane z żadnymi innymi obiektami. W przeciwieństwie do modułów klas moduły standardowe są wyświetlane w obszarze </a:t>
            </a:r>
            <a:r>
              <a:rPr lang="pl-PL" sz="1600" b="1" smtClean="0">
                <a:latin typeface="Times New Roman" pitchFamily="18" charset="0"/>
                <a:cs typeface="Times New Roman" pitchFamily="18" charset="0"/>
              </a:rPr>
              <a:t>Moduły</a:t>
            </a:r>
            <a:r>
              <a:rPr lang="pl-PL" sz="1600" smtClean="0">
                <a:latin typeface="Times New Roman" pitchFamily="18" charset="0"/>
                <a:cs typeface="Times New Roman" pitchFamily="18" charset="0"/>
              </a:rPr>
              <a:t> okienka nawigacji.</a:t>
            </a:r>
          </a:p>
        </p:txBody>
      </p:sp>
      <p:sp>
        <p:nvSpPr>
          <p:cNvPr id="4" name="Strzałka w prawo 3">
            <a:hlinkClick r:id="rId2" action="ppaction://hlinksldjump"/>
          </p:cNvPr>
          <p:cNvSpPr/>
          <p:nvPr/>
        </p:nvSpPr>
        <p:spPr>
          <a:xfrm>
            <a:off x="7858148" y="6215082"/>
            <a:ext cx="642942" cy="357190"/>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diamon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2500306"/>
            <a:ext cx="7772400" cy="1362456"/>
          </a:xfrm>
        </p:spPr>
        <p:txBody>
          <a:bodyPr/>
          <a:lstStyle/>
          <a:p>
            <a:pPr algn="ctr">
              <a:defRPr/>
            </a:pPr>
            <a:r>
              <a:rPr lang="pl-PL" sz="9600" smtClean="0">
                <a:solidFill>
                  <a:schemeClr val="accent2">
                    <a:lumMod val="75000"/>
                  </a:schemeClr>
                </a:solidFill>
                <a:latin typeface="Gloucester MT Extra Condensed"/>
              </a:rPr>
              <a:t>KONIEC</a:t>
            </a:r>
            <a:endParaRPr lang="pl-PL" sz="9600">
              <a:solidFill>
                <a:schemeClr val="accent2">
                  <a:lumMod val="75000"/>
                </a:schemeClr>
              </a:solidFill>
              <a:latin typeface="Gloucester MT Extra Condensed"/>
            </a:endParaRPr>
          </a:p>
        </p:txBody>
      </p:sp>
      <p:sp>
        <p:nvSpPr>
          <p:cNvPr id="3" name="Symbol zastępczy tekstu 2"/>
          <p:cNvSpPr>
            <a:spLocks noGrp="1"/>
          </p:cNvSpPr>
          <p:nvPr>
            <p:ph type="body" idx="1"/>
          </p:nvPr>
        </p:nvSpPr>
        <p:spPr>
          <a:xfrm>
            <a:off x="571500" y="5929313"/>
            <a:ext cx="2143125" cy="571500"/>
          </a:xfrm>
        </p:spPr>
        <p:txBody>
          <a:bodyPr/>
          <a:lstStyle/>
          <a:p>
            <a:pPr>
              <a:defRPr/>
            </a:pPr>
            <a:r>
              <a:rPr lang="pl-PL" sz="2000" b="1" dirty="0" smtClean="0">
                <a:solidFill>
                  <a:schemeClr val="accent2">
                    <a:lumMod val="75000"/>
                  </a:schemeClr>
                </a:solidFill>
                <a:latin typeface="Gloucester MT Extra Condensed"/>
                <a:hlinkClick r:id="rId2" action="ppaction://hlinksldjump"/>
              </a:rPr>
              <a:t>Strona Główna</a:t>
            </a:r>
            <a:endParaRPr lang="pl-PL" sz="2000" b="1" dirty="0">
              <a:solidFill>
                <a:schemeClr val="accent2">
                  <a:lumMod val="75000"/>
                </a:schemeClr>
              </a:solidFill>
              <a:latin typeface="Gloucester MT Extra Condensed"/>
            </a:endParaRPr>
          </a:p>
        </p:txBody>
      </p:sp>
    </p:spTree>
  </p:cSld>
  <p:clrMapOvr>
    <a:masterClrMapping/>
  </p:clrMapOvr>
  <p:transition spd="slow" advClick="0">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az 5" descr="pool.jpg"/>
          <p:cNvPicPr>
            <a:picLocks noChangeAspect="1"/>
          </p:cNvPicPr>
          <p:nvPr/>
        </p:nvPicPr>
        <p:blipFill>
          <a:blip r:embed="rId2"/>
          <a:stretch>
            <a:fillRect/>
          </a:stretch>
        </p:blipFill>
        <p:spPr>
          <a:xfrm>
            <a:off x="5500688" y="1785938"/>
            <a:ext cx="3309937" cy="2500312"/>
          </a:xfrm>
          <a:prstGeom prst="rect">
            <a:avLst/>
          </a:prstGeom>
          <a:scene3d>
            <a:camera prst="perspectiveLeft"/>
            <a:lightRig rig="threePt" dir="t"/>
          </a:scene3d>
        </p:spPr>
        <p:style>
          <a:lnRef idx="2">
            <a:schemeClr val="accent2"/>
          </a:lnRef>
          <a:fillRef idx="1">
            <a:schemeClr val="lt1"/>
          </a:fillRef>
          <a:effectRef idx="0">
            <a:schemeClr val="accent2"/>
          </a:effectRef>
          <a:fontRef idx="minor">
            <a:schemeClr val="dk1"/>
          </a:fontRef>
        </p:style>
      </p:pic>
      <p:sp>
        <p:nvSpPr>
          <p:cNvPr id="2" name="Tytuł 1"/>
          <p:cNvSpPr>
            <a:spLocks noGrp="1"/>
          </p:cNvSpPr>
          <p:nvPr>
            <p:ph type="title"/>
          </p:nvPr>
        </p:nvSpPr>
        <p:spPr>
          <a:xfrm>
            <a:off x="714348" y="714356"/>
            <a:ext cx="7772400" cy="678952"/>
          </a:xfrm>
        </p:spPr>
        <p:txBody>
          <a:bodyPr/>
          <a:lstStyle/>
          <a:p>
            <a:pPr algn="ctr" eaLnBrk="1" fontAlgn="auto" hangingPunct="1">
              <a:spcAft>
                <a:spcPts val="0"/>
              </a:spcAft>
              <a:defRPr/>
            </a:pPr>
            <a:r>
              <a:rPr lang="pl-PL" sz="4800" smtClean="0">
                <a:solidFill>
                  <a:schemeClr val="accent2">
                    <a:lumMod val="75000"/>
                  </a:schemeClr>
                </a:solidFill>
                <a:latin typeface="Gloucester MT Extra Condensed" pitchFamily="18" charset="0"/>
              </a:rPr>
              <a:t>Microsoft Office Access 2007</a:t>
            </a:r>
            <a:endParaRPr lang="pl-PL" sz="4800">
              <a:solidFill>
                <a:schemeClr val="accent2">
                  <a:lumMod val="75000"/>
                </a:schemeClr>
              </a:solidFill>
              <a:latin typeface="Gloucester MT Extra Condensed" pitchFamily="18" charset="0"/>
            </a:endParaRPr>
          </a:p>
        </p:txBody>
      </p:sp>
      <p:sp>
        <p:nvSpPr>
          <p:cNvPr id="5124" name="Symbol zastępczy tekstu 2"/>
          <p:cNvSpPr>
            <a:spLocks noGrp="1"/>
          </p:cNvSpPr>
          <p:nvPr>
            <p:ph type="body" idx="1"/>
          </p:nvPr>
        </p:nvSpPr>
        <p:spPr>
          <a:xfrm>
            <a:off x="214313" y="1643063"/>
            <a:ext cx="8786812" cy="5000625"/>
          </a:xfrm>
        </p:spPr>
        <p:txBody>
          <a:bodyPr/>
          <a:lstStyle/>
          <a:p>
            <a:pPr algn="just" eaLnBrk="1" hangingPunct="1">
              <a:lnSpc>
                <a:spcPct val="150000"/>
              </a:lnSpc>
            </a:pPr>
            <a:r>
              <a:rPr lang="pl-PL" sz="1400" smtClean="0"/>
              <a:t>Nowy interfejs użytkownika w programie Office Access 2007</a:t>
            </a:r>
          </a:p>
          <a:p>
            <a:pPr algn="just" eaLnBrk="1" hangingPunct="1">
              <a:lnSpc>
                <a:spcPct val="150000"/>
              </a:lnSpc>
            </a:pPr>
            <a:r>
              <a:rPr lang="pl-PL" sz="1400" smtClean="0"/>
              <a:t> składa się z wielu elementów określających sposób interakcji</a:t>
            </a:r>
          </a:p>
          <a:p>
            <a:pPr algn="just" eaLnBrk="1" hangingPunct="1">
              <a:lnSpc>
                <a:spcPct val="150000"/>
              </a:lnSpc>
            </a:pPr>
            <a:r>
              <a:rPr lang="pl-PL" sz="1400" smtClean="0"/>
              <a:t> użytkownika z produktem. Te nowe elementy zostały wybrane tak,</a:t>
            </a:r>
          </a:p>
          <a:p>
            <a:pPr algn="just" eaLnBrk="1" hangingPunct="1">
              <a:lnSpc>
                <a:spcPct val="150000"/>
              </a:lnSpc>
            </a:pPr>
            <a:r>
              <a:rPr lang="pl-PL" sz="1400" smtClean="0"/>
              <a:t> aby ułatwiały pracę w programie Access i szybsze znajdowanie</a:t>
            </a:r>
          </a:p>
          <a:p>
            <a:pPr algn="just" eaLnBrk="1" hangingPunct="1">
              <a:lnSpc>
                <a:spcPct val="150000"/>
              </a:lnSpc>
            </a:pPr>
            <a:r>
              <a:rPr lang="pl-PL" sz="1400" smtClean="0"/>
              <a:t> potrzebnych poleceń. Nowy projekt interfejsu ułatwia także </a:t>
            </a:r>
          </a:p>
          <a:p>
            <a:pPr algn="just" eaLnBrk="1" hangingPunct="1">
              <a:lnSpc>
                <a:spcPct val="150000"/>
              </a:lnSpc>
            </a:pPr>
            <a:r>
              <a:rPr lang="pl-PL" sz="1400" smtClean="0"/>
              <a:t>odnalezienie funkcji, które w innym przypadku mogłyby pozostać</a:t>
            </a:r>
          </a:p>
          <a:p>
            <a:pPr algn="just" eaLnBrk="1" hangingPunct="1">
              <a:lnSpc>
                <a:spcPct val="150000"/>
              </a:lnSpc>
            </a:pPr>
            <a:r>
              <a:rPr lang="pl-PL" sz="1400" smtClean="0"/>
              <a:t> ukryte pod warstwami pasków narzędzi i menu. </a:t>
            </a:r>
          </a:p>
          <a:p>
            <a:pPr algn="just" eaLnBrk="1" hangingPunct="1">
              <a:lnSpc>
                <a:spcPct val="150000"/>
              </a:lnSpc>
            </a:pPr>
            <a:endParaRPr lang="pl-PL" sz="1400" smtClean="0"/>
          </a:p>
          <a:p>
            <a:pPr eaLnBrk="1" hangingPunct="1">
              <a:lnSpc>
                <a:spcPct val="150000"/>
              </a:lnSpc>
            </a:pPr>
            <a:r>
              <a:rPr lang="pl-PL" sz="1400" smtClean="0"/>
              <a:t>Program można poznać i uruchomić szybciej dzięki nowej stronie </a:t>
            </a:r>
            <a:r>
              <a:rPr lang="pl-PL" sz="1400" b="1" smtClean="0">
                <a:solidFill>
                  <a:srgbClr val="604500"/>
                </a:solidFill>
              </a:rPr>
              <a:t>Wprowadzenie do programu Microsoft Office Access</a:t>
            </a:r>
            <a:r>
              <a:rPr lang="pl-PL" sz="1400" smtClean="0"/>
              <a:t>, która zapewnia szybki dostęp do nowych metod rozpoczynania pracy, w tym profesjonalnie zaprojektowane szablony.  Na tej stronie są wyświetlone instrukcje dotyczące  postępowania </a:t>
            </a:r>
          </a:p>
          <a:p>
            <a:pPr eaLnBrk="1" hangingPunct="1">
              <a:lnSpc>
                <a:spcPct val="150000"/>
              </a:lnSpc>
            </a:pPr>
            <a:r>
              <a:rPr lang="pl-PL" sz="1400" smtClean="0"/>
              <a:t>		przy rozpoczynaniu  pracy w programie Office Access 2007.</a:t>
            </a:r>
            <a:endParaRPr lang="pl-PL" sz="1400" smtClean="0">
              <a:latin typeface="Times New Roman" pitchFamily="18" charset="0"/>
              <a:cs typeface="Times New Roman" pitchFamily="18" charset="0"/>
            </a:endParaRPr>
          </a:p>
          <a:p>
            <a:pPr eaLnBrk="1" hangingPunct="1"/>
            <a:endParaRPr lang="pl-PL" sz="1400" smtClean="0">
              <a:latin typeface="Times New Roman" pitchFamily="18" charset="0"/>
              <a:cs typeface="Times New Roman" pitchFamily="18" charset="0"/>
            </a:endParaRPr>
          </a:p>
          <a:p>
            <a:pPr eaLnBrk="1" hangingPunct="1"/>
            <a:endParaRPr lang="pl-PL" sz="1400" smtClean="0">
              <a:latin typeface="Times New Roman" pitchFamily="18" charset="0"/>
              <a:cs typeface="Times New Roman" pitchFamily="18" charset="0"/>
            </a:endParaRPr>
          </a:p>
          <a:p>
            <a:pPr eaLnBrk="1" hangingPunct="1"/>
            <a:endParaRPr lang="pl-PL" sz="1400" smtClean="0">
              <a:latin typeface="Times New Roman" pitchFamily="18" charset="0"/>
              <a:cs typeface="Times New Roman" pitchFamily="18" charset="0"/>
            </a:endParaRPr>
          </a:p>
          <a:p>
            <a:pPr eaLnBrk="1" hangingPunct="1"/>
            <a:endParaRPr lang="pl-PL" sz="1400" smtClean="0">
              <a:latin typeface="Times New Roman" pitchFamily="18" charset="0"/>
              <a:cs typeface="Times New Roman" pitchFamily="18" charset="0"/>
            </a:endParaRPr>
          </a:p>
          <a:p>
            <a:pPr eaLnBrk="1" hangingPunct="1"/>
            <a:endParaRPr lang="pl-PL" sz="1400" smtClean="0">
              <a:latin typeface="Times New Roman" pitchFamily="18" charset="0"/>
              <a:cs typeface="Times New Roman" pitchFamily="18" charset="0"/>
            </a:endParaRPr>
          </a:p>
          <a:p>
            <a:pPr eaLnBrk="1" hangingPunct="1"/>
            <a:endParaRPr lang="pl-PL" sz="1400" smtClean="0">
              <a:latin typeface="Times New Roman" pitchFamily="18" charset="0"/>
              <a:cs typeface="Times New Roman" pitchFamily="18" charset="0"/>
            </a:endParaRPr>
          </a:p>
          <a:p>
            <a:pPr eaLnBrk="1" hangingPunct="1"/>
            <a:endParaRPr lang="pl-PL" sz="1400" smtClean="0">
              <a:latin typeface="Times New Roman" pitchFamily="18" charset="0"/>
              <a:cs typeface="Times New Roman" pitchFamily="18" charset="0"/>
            </a:endParaRPr>
          </a:p>
        </p:txBody>
      </p:sp>
      <p:sp>
        <p:nvSpPr>
          <p:cNvPr id="9" name="Strzałka w prawo 8">
            <a:hlinkClick r:id="rId3" action="ppaction://hlinksldjump"/>
          </p:cNvPr>
          <p:cNvSpPr/>
          <p:nvPr/>
        </p:nvSpPr>
        <p:spPr>
          <a:xfrm>
            <a:off x="7786710" y="6072206"/>
            <a:ext cx="978408" cy="484632"/>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ZA101741771045.bmp"/>
          <p:cNvPicPr>
            <a:picLocks noChangeAspect="1"/>
          </p:cNvPicPr>
          <p:nvPr/>
        </p:nvPicPr>
        <p:blipFill>
          <a:blip r:embed="rId2"/>
          <a:stretch>
            <a:fillRect/>
          </a:stretch>
        </p:blipFill>
        <p:spPr>
          <a:xfrm>
            <a:off x="4286248" y="1785926"/>
            <a:ext cx="4005265" cy="1643074"/>
          </a:xfrm>
          <a:prstGeom prst="rect">
            <a:avLst/>
          </a:prstGeom>
          <a:effectLst>
            <a:glow rad="101600">
              <a:schemeClr val="accent2">
                <a:satMod val="175000"/>
                <a:alpha val="40000"/>
              </a:schemeClr>
            </a:glow>
            <a:outerShdw blurRad="57150" dist="38100" dir="5400000" algn="ctr" rotWithShape="0">
              <a:schemeClr val="accent2">
                <a:shade val="9000"/>
                <a:satMod val="105000"/>
                <a:alpha val="48000"/>
              </a:schemeClr>
            </a:outerShdw>
          </a:effectLst>
          <a:scene3d>
            <a:camera prst="perspectiveHeroicExtremeLeftFacing"/>
            <a:lightRig rig="threePt" dir="t"/>
          </a:scene3d>
        </p:spPr>
        <p:style>
          <a:lnRef idx="1">
            <a:schemeClr val="accent2"/>
          </a:lnRef>
          <a:fillRef idx="2">
            <a:schemeClr val="accent2"/>
          </a:fillRef>
          <a:effectRef idx="1">
            <a:schemeClr val="accent2"/>
          </a:effectRef>
          <a:fontRef idx="minor">
            <a:schemeClr val="dk1"/>
          </a:fontRef>
        </p:style>
      </p:pic>
      <p:sp>
        <p:nvSpPr>
          <p:cNvPr id="2" name="Tytuł 1"/>
          <p:cNvSpPr>
            <a:spLocks noGrp="1"/>
          </p:cNvSpPr>
          <p:nvPr>
            <p:ph type="title"/>
          </p:nvPr>
        </p:nvSpPr>
        <p:spPr>
          <a:xfrm>
            <a:off x="714348" y="500042"/>
            <a:ext cx="7772400" cy="893266"/>
          </a:xfrm>
        </p:spPr>
        <p:txBody>
          <a:bodyPr/>
          <a:lstStyle/>
          <a:p>
            <a:pPr algn="ctr" eaLnBrk="1" fontAlgn="auto" hangingPunct="1">
              <a:spcAft>
                <a:spcPts val="0"/>
              </a:spcAft>
              <a:defRPr/>
            </a:pPr>
            <a:r>
              <a:rPr lang="pl-PL" sz="4800" smtClean="0">
                <a:solidFill>
                  <a:schemeClr val="accent2">
                    <a:lumMod val="75000"/>
                  </a:schemeClr>
                </a:solidFill>
                <a:latin typeface="Gloucester MT Extra Condensed" pitchFamily="18" charset="0"/>
              </a:rPr>
              <a:t>Microsoft Office Access 2007</a:t>
            </a:r>
            <a:endParaRPr lang="pl-PL" sz="4800"/>
          </a:p>
        </p:txBody>
      </p:sp>
      <p:sp>
        <p:nvSpPr>
          <p:cNvPr id="5" name="Strzałka w prawo 4">
            <a:hlinkClick r:id="rId3" action="ppaction://hlinksldjump"/>
          </p:cNvPr>
          <p:cNvSpPr/>
          <p:nvPr/>
        </p:nvSpPr>
        <p:spPr>
          <a:xfrm>
            <a:off x="7786710" y="6143644"/>
            <a:ext cx="978408" cy="484632"/>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6149" name="Symbol zastępczy tekstu 2"/>
          <p:cNvSpPr>
            <a:spLocks noGrp="1"/>
          </p:cNvSpPr>
          <p:nvPr>
            <p:ph type="body" idx="1"/>
          </p:nvPr>
        </p:nvSpPr>
        <p:spPr>
          <a:xfrm>
            <a:off x="214313" y="1571625"/>
            <a:ext cx="8501062" cy="4714875"/>
          </a:xfrm>
        </p:spPr>
        <p:txBody>
          <a:bodyPr/>
          <a:lstStyle/>
          <a:p>
            <a:pPr eaLnBrk="1" hangingPunct="1">
              <a:lnSpc>
                <a:spcPct val="150000"/>
              </a:lnSpc>
            </a:pPr>
            <a:r>
              <a:rPr lang="pl-PL" sz="1400" smtClean="0">
                <a:latin typeface="Times New Roman" pitchFamily="18" charset="0"/>
                <a:cs typeface="Times New Roman" pitchFamily="18" charset="0"/>
              </a:rPr>
              <a:t>Najważniejszym elementem nowego interfejsu jest Wstążka </a:t>
            </a:r>
          </a:p>
          <a:p>
            <a:pPr algn="just" eaLnBrk="1" hangingPunct="1">
              <a:lnSpc>
                <a:spcPct val="150000"/>
              </a:lnSpc>
            </a:pPr>
            <a:r>
              <a:rPr lang="pl-PL" sz="1400" smtClean="0"/>
              <a:t>Jedną z wielu zalet Wstążki jest to, że udostępnia ona w </a:t>
            </a:r>
          </a:p>
          <a:p>
            <a:pPr algn="just" eaLnBrk="1" hangingPunct="1">
              <a:lnSpc>
                <a:spcPct val="150000"/>
              </a:lnSpc>
            </a:pPr>
            <a:r>
              <a:rPr lang="pl-PL" sz="1400" smtClean="0"/>
              <a:t>jednym miejscu zadania, które wymagały użycia menu,</a:t>
            </a:r>
          </a:p>
          <a:p>
            <a:pPr algn="just" eaLnBrk="1" hangingPunct="1">
              <a:lnSpc>
                <a:spcPct val="150000"/>
              </a:lnSpc>
            </a:pPr>
            <a:r>
              <a:rPr lang="pl-PL" sz="1400" smtClean="0"/>
              <a:t>pasków narzędzi, okienek zadań i innych składników </a:t>
            </a:r>
          </a:p>
          <a:p>
            <a:pPr algn="just" eaLnBrk="1" hangingPunct="1">
              <a:lnSpc>
                <a:spcPct val="150000"/>
              </a:lnSpc>
            </a:pPr>
            <a:r>
              <a:rPr lang="pl-PL" sz="1400" smtClean="0"/>
              <a:t>interfejsu użytkownika. Dzięki temu nie trzeba szukać </a:t>
            </a:r>
          </a:p>
          <a:p>
            <a:pPr algn="just" eaLnBrk="1" hangingPunct="1">
              <a:lnSpc>
                <a:spcPct val="150000"/>
              </a:lnSpc>
            </a:pPr>
            <a:r>
              <a:rPr lang="pl-PL" sz="1400" smtClean="0"/>
              <a:t>poleceń w wielu różnych miejscach. Po otwarciu bazy danych </a:t>
            </a:r>
          </a:p>
          <a:p>
            <a:pPr algn="just" eaLnBrk="1" hangingPunct="1">
              <a:lnSpc>
                <a:spcPct val="150000"/>
              </a:lnSpc>
            </a:pPr>
            <a:r>
              <a:rPr lang="pl-PL" sz="1400" smtClean="0"/>
              <a:t>Wstążka jest wyświetlana u góry głównego okna programu Office Access 2007, udostępniając polecenia</a:t>
            </a:r>
          </a:p>
          <a:p>
            <a:pPr algn="just" eaLnBrk="1" hangingPunct="1">
              <a:lnSpc>
                <a:spcPct val="150000"/>
              </a:lnSpc>
            </a:pPr>
            <a:r>
              <a:rPr lang="pl-PL" sz="1400" smtClean="0"/>
              <a:t> na aktywnej karcie poleceń.</a:t>
            </a:r>
          </a:p>
          <a:p>
            <a:pPr eaLnBrk="1" hangingPunct="1">
              <a:lnSpc>
                <a:spcPct val="150000"/>
              </a:lnSpc>
            </a:pPr>
            <a:r>
              <a:rPr lang="pl-PL" sz="1400" smtClean="0"/>
              <a:t>Wstążka zawiera karty poleceń, które z kolei zawierają polecenia. W programie Office Access 2007 są dostępne następujące główne karty poleceń</a:t>
            </a:r>
            <a:r>
              <a:rPr lang="pl-PL" sz="1400" smtClean="0">
                <a:solidFill>
                  <a:srgbClr val="604500"/>
                </a:solidFill>
              </a:rPr>
              <a:t>: </a:t>
            </a:r>
            <a:r>
              <a:rPr lang="pl-PL" sz="1400" b="1" smtClean="0">
                <a:solidFill>
                  <a:srgbClr val="604500"/>
                </a:solidFill>
              </a:rPr>
              <a:t>Narzędzia główne</a:t>
            </a:r>
            <a:r>
              <a:rPr lang="pl-PL" sz="1400" smtClean="0">
                <a:solidFill>
                  <a:srgbClr val="604500"/>
                </a:solidFill>
              </a:rPr>
              <a:t>, </a:t>
            </a:r>
            <a:r>
              <a:rPr lang="pl-PL" sz="1400" b="1" smtClean="0">
                <a:solidFill>
                  <a:srgbClr val="604500"/>
                </a:solidFill>
              </a:rPr>
              <a:t>Tworzenie</a:t>
            </a:r>
            <a:r>
              <a:rPr lang="pl-PL" sz="1400" smtClean="0">
                <a:solidFill>
                  <a:srgbClr val="604500"/>
                </a:solidFill>
              </a:rPr>
              <a:t>, </a:t>
            </a:r>
            <a:r>
              <a:rPr lang="pl-PL" sz="1400" b="1" smtClean="0">
                <a:solidFill>
                  <a:srgbClr val="604500"/>
                </a:solidFill>
              </a:rPr>
              <a:t>Dane zewnętrzne</a:t>
            </a:r>
            <a:r>
              <a:rPr lang="pl-PL" sz="1400" smtClean="0">
                <a:solidFill>
                  <a:srgbClr val="604500"/>
                </a:solidFill>
              </a:rPr>
              <a:t> </a:t>
            </a:r>
            <a:r>
              <a:rPr lang="pl-PL" sz="1400" smtClean="0"/>
              <a:t>oraz </a:t>
            </a:r>
            <a:r>
              <a:rPr lang="pl-PL" sz="1400" b="1" smtClean="0">
                <a:solidFill>
                  <a:srgbClr val="604500"/>
                </a:solidFill>
              </a:rPr>
              <a:t>Narzędzia bazy danych</a:t>
            </a:r>
            <a:r>
              <a:rPr lang="pl-PL" sz="1400" smtClean="0">
                <a:solidFill>
                  <a:srgbClr val="604500"/>
                </a:solidFill>
              </a:rPr>
              <a:t>. </a:t>
            </a:r>
            <a:r>
              <a:rPr lang="pl-PL" sz="1400" smtClean="0"/>
              <a:t>Każda karta zawiera grupy powiązanych poleceń, w których umieszczono niektóre z dodatkowych, nowych elementów interfejsu użytkownika, takich jak galeria — formant nowego typu udostępniający opcje w formie graficznej.</a:t>
            </a:r>
            <a:endParaRPr lang="pl-PL" sz="1400" smtClean="0">
              <a:latin typeface="Times New Roman" pitchFamily="18" charset="0"/>
              <a:cs typeface="Times New Roman" pitchFamily="18" charset="0"/>
            </a:endParaRPr>
          </a:p>
        </p:txBody>
      </p:sp>
    </p:spTree>
  </p:cSld>
  <p:clrMapOvr>
    <a:masterClrMapping/>
  </p:clrMapOvr>
  <p:transition spd="slow" advClick="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7158" y="1142984"/>
            <a:ext cx="8358246" cy="3714752"/>
          </a:xfrm>
        </p:spPr>
        <p:txBody>
          <a:bodyPr/>
          <a:lstStyle/>
          <a:p>
            <a:pPr>
              <a:lnSpc>
                <a:spcPct val="150000"/>
              </a:lnSpc>
              <a:defRPr/>
            </a:pPr>
            <a:r>
              <a:rPr lang="pl-PL" sz="1400" b="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pl-PL" sz="1400" b="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pl-PL" sz="1400" b="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pl-PL" sz="1400" b="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pl-PL" sz="1400" b="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pl-PL" sz="1400" b="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pl-PL" sz="1400" b="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pl-PL" sz="1400" b="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pl-PL" sz="1400" b="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pl-PL" sz="1400" b="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pl-PL" sz="1400" b="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pl-PL" sz="1400" b="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pl-PL" sz="1400" b="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pl-PL" sz="1400" b="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pl-PL" sz="1400" b="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pl-PL" sz="1400" b="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pl-PL" sz="1400" b="0" smtClean="0">
                <a:solidFill>
                  <a:schemeClr val="tx1"/>
                </a:solidFill>
                <a:latin typeface="Times New Roman" pitchFamily="18" charset="0"/>
                <a:cs typeface="Times New Roman" pitchFamily="18" charset="0"/>
              </a:rPr>
              <a:t/>
            </a:r>
            <a:br>
              <a:rPr lang="pl-PL" sz="1400" b="0" smtClean="0">
                <a:solidFill>
                  <a:schemeClr val="tx1"/>
                </a:solidFill>
                <a:latin typeface="Times New Roman" pitchFamily="18" charset="0"/>
                <a:cs typeface="Times New Roman" pitchFamily="18" charset="0"/>
              </a:rPr>
            </a:br>
            <a:r>
              <a:rPr lang="pl-PL" sz="1400" b="0" smtClean="0">
                <a:solidFill>
                  <a:schemeClr val="tx1"/>
                </a:solidFill>
                <a:latin typeface="Times New Roman" pitchFamily="18" charset="0"/>
                <a:cs typeface="Times New Roman" pitchFamily="18" charset="0"/>
              </a:rPr>
              <a:t/>
            </a:r>
            <a:br>
              <a:rPr lang="pl-PL" sz="1400" b="0" smtClean="0">
                <a:solidFill>
                  <a:schemeClr val="tx1"/>
                </a:solidFill>
                <a:latin typeface="Times New Roman" pitchFamily="18" charset="0"/>
                <a:cs typeface="Times New Roman" pitchFamily="18" charset="0"/>
              </a:rPr>
            </a:br>
            <a:r>
              <a:rPr lang="pl-PL" sz="1400" b="0" smtClean="0">
                <a:solidFill>
                  <a:schemeClr val="tx1"/>
                </a:solidFill>
                <a:latin typeface="Times New Roman" pitchFamily="18" charset="0"/>
                <a:cs typeface="Times New Roman" pitchFamily="18" charset="0"/>
              </a:rPr>
              <a:t/>
            </a:r>
            <a:br>
              <a:rPr lang="pl-PL" sz="1400" b="0" smtClean="0">
                <a:solidFill>
                  <a:schemeClr val="tx1"/>
                </a:solidFill>
                <a:latin typeface="Times New Roman" pitchFamily="18" charset="0"/>
                <a:cs typeface="Times New Roman" pitchFamily="18" charset="0"/>
              </a:rPr>
            </a:br>
            <a:r>
              <a:rPr lang="pl-PL" sz="1400" b="0" smtClean="0">
                <a:solidFill>
                  <a:schemeClr val="tx1"/>
                </a:solidFill>
                <a:latin typeface="Times New Roman" pitchFamily="18" charset="0"/>
                <a:cs typeface="Times New Roman" pitchFamily="18" charset="0"/>
              </a:rPr>
              <a:t/>
            </a:r>
            <a:br>
              <a:rPr lang="pl-PL" sz="1400" b="0" smtClean="0">
                <a:solidFill>
                  <a:schemeClr val="tx1"/>
                </a:solidFill>
                <a:latin typeface="Times New Roman" pitchFamily="18" charset="0"/>
                <a:cs typeface="Times New Roman" pitchFamily="18" charset="0"/>
              </a:rPr>
            </a:br>
            <a:r>
              <a:rPr lang="pl-PL" sz="1400" b="0" smtClean="0">
                <a:solidFill>
                  <a:schemeClr val="tx1"/>
                </a:solidFill>
                <a:latin typeface="Times New Roman" pitchFamily="18" charset="0"/>
                <a:cs typeface="Times New Roman" pitchFamily="18" charset="0"/>
              </a:rPr>
              <a:t/>
            </a:r>
            <a:br>
              <a:rPr lang="pl-PL" sz="1400" b="0" smtClean="0">
                <a:solidFill>
                  <a:schemeClr val="tx1"/>
                </a:solidFill>
                <a:latin typeface="Times New Roman" pitchFamily="18" charset="0"/>
                <a:cs typeface="Times New Roman" pitchFamily="18" charset="0"/>
              </a:rPr>
            </a:br>
            <a:r>
              <a:rPr lang="pl-PL" sz="1400" b="0" smtClean="0">
                <a:solidFill>
                  <a:schemeClr val="tx1"/>
                </a:solidFill>
                <a:latin typeface="Times New Roman" pitchFamily="18" charset="0"/>
                <a:cs typeface="Times New Roman" pitchFamily="18" charset="0"/>
              </a:rPr>
              <a:t/>
            </a:r>
            <a:br>
              <a:rPr lang="pl-PL" sz="1400" b="0" smtClean="0">
                <a:solidFill>
                  <a:schemeClr val="tx1"/>
                </a:solidFill>
                <a:latin typeface="Times New Roman" pitchFamily="18" charset="0"/>
                <a:cs typeface="Times New Roman" pitchFamily="18" charset="0"/>
              </a:rPr>
            </a:br>
            <a:r>
              <a:rPr lang="pl-PL" sz="1400" b="0" smtClean="0">
                <a:solidFill>
                  <a:schemeClr val="tx1"/>
                </a:solidFill>
                <a:latin typeface="Times New Roman" pitchFamily="18" charset="0"/>
                <a:cs typeface="Times New Roman" pitchFamily="18" charset="0"/>
              </a:rPr>
              <a:t/>
            </a:r>
            <a:br>
              <a:rPr lang="pl-PL" sz="1400" b="0" smtClean="0">
                <a:solidFill>
                  <a:schemeClr val="tx1"/>
                </a:solidFill>
                <a:latin typeface="Times New Roman" pitchFamily="18" charset="0"/>
                <a:cs typeface="Times New Roman" pitchFamily="18" charset="0"/>
              </a:rPr>
            </a:br>
            <a:r>
              <a:rPr lang="pl-PL" sz="1400" b="0" smtClean="0">
                <a:solidFill>
                  <a:schemeClr val="tx1"/>
                </a:solidFill>
                <a:latin typeface="Times New Roman" pitchFamily="18" charset="0"/>
                <a:cs typeface="Times New Roman" pitchFamily="18" charset="0"/>
              </a:rPr>
              <a:t/>
            </a:r>
            <a:br>
              <a:rPr lang="pl-PL" sz="1400" b="0" smtClean="0">
                <a:solidFill>
                  <a:schemeClr val="tx1"/>
                </a:solidFill>
                <a:latin typeface="Times New Roman" pitchFamily="18" charset="0"/>
                <a:cs typeface="Times New Roman" pitchFamily="18" charset="0"/>
              </a:rPr>
            </a:br>
            <a:r>
              <a:rPr lang="pl-PL" sz="1400" b="0" smtClean="0">
                <a:solidFill>
                  <a:schemeClr val="tx1"/>
                </a:solidFill>
                <a:latin typeface="Times New Roman" pitchFamily="18" charset="0"/>
                <a:cs typeface="Times New Roman" pitchFamily="18" charset="0"/>
              </a:rPr>
              <a:t> </a:t>
            </a:r>
            <a:r>
              <a:rPr lang="pl-PL" sz="2000" smtClean="0">
                <a:solidFill>
                  <a:schemeClr val="accent2">
                    <a:lumMod val="50000"/>
                  </a:schemeClr>
                </a:solidFill>
                <a:latin typeface="Times New Roman" pitchFamily="18" charset="0"/>
                <a:cs typeface="Times New Roman" pitchFamily="18" charset="0"/>
              </a:rPr>
              <a:t>Baza danych </a:t>
            </a:r>
            <a:r>
              <a:rPr lang="pl-PL" sz="1600" b="0" smtClean="0">
                <a:solidFill>
                  <a:schemeClr val="tx1"/>
                </a:solidFill>
                <a:effectLst/>
                <a:latin typeface="Times New Roman" pitchFamily="18" charset="0"/>
                <a:cs typeface="Times New Roman" pitchFamily="18" charset="0"/>
              </a:rPr>
              <a:t>jest narzędziem służącym do zbierania i organizowania informacji. Bazy danych pozwalają przechowywać dowolne informacje, na przykład informacje o ludziach, produktach czy zamówieniach. Często początkową formą bazy danych jest lista w edytorze tekstu lub arkusz kalkulacyjny. Gdy ilość danych rośnie, powstają nadmiarowe i niespójne dane. Przyjęta początkowo forma zaczyna utrudniać zrozumienie danych, ograniczając też dostępne sposoby wyszukiwania danych i pobierania podzbiorów danych w celu ich przejrzenia. Gdy pojawiają się problemy tego typu, warto przenieść dane do bazy danych utworzonej za pomocą systemu zarządzania bazami danych, takiego jak program Office Access 2007.</a:t>
            </a:r>
            <a:r>
              <a:rPr lang="pl-PL" sz="1400" b="0" smtClean="0">
                <a:solidFill>
                  <a:schemeClr val="tx1"/>
                </a:solidFill>
                <a:latin typeface="Times New Roman" pitchFamily="18" charset="0"/>
                <a:cs typeface="Times New Roman" pitchFamily="18" charset="0"/>
              </a:rPr>
              <a:t/>
            </a:r>
            <a:br>
              <a:rPr lang="pl-PL" sz="1400" b="0" smtClean="0">
                <a:solidFill>
                  <a:schemeClr val="tx1"/>
                </a:solidFill>
                <a:latin typeface="Times New Roman" pitchFamily="18" charset="0"/>
                <a:cs typeface="Times New Roman" pitchFamily="18" charset="0"/>
              </a:rPr>
            </a:br>
            <a:r>
              <a:rPr lang="pl-PL" sz="1400" b="0" smtClean="0">
                <a:solidFill>
                  <a:schemeClr val="tx1"/>
                </a:solidFill>
                <a:latin typeface="Times New Roman" pitchFamily="18" charset="0"/>
                <a:cs typeface="Times New Roman" pitchFamily="18" charset="0"/>
              </a:rPr>
              <a:t/>
            </a:r>
            <a:br>
              <a:rPr lang="pl-PL" sz="1400" b="0" smtClean="0">
                <a:solidFill>
                  <a:schemeClr val="tx1"/>
                </a:solidFill>
                <a:latin typeface="Times New Roman" pitchFamily="18" charset="0"/>
                <a:cs typeface="Times New Roman" pitchFamily="18" charset="0"/>
              </a:rPr>
            </a:br>
            <a:r>
              <a:rPr lang="pl-PL" sz="1400" b="0" smtClean="0">
                <a:solidFill>
                  <a:schemeClr val="tx1"/>
                </a:solidFill>
                <a:latin typeface="Times New Roman" pitchFamily="18" charset="0"/>
                <a:cs typeface="Times New Roman" pitchFamily="18" charset="0"/>
              </a:rPr>
              <a:t/>
            </a:r>
            <a:br>
              <a:rPr lang="pl-PL" sz="1400" b="0" smtClean="0">
                <a:solidFill>
                  <a:schemeClr val="tx1"/>
                </a:solidFill>
                <a:latin typeface="Times New Roman" pitchFamily="18" charset="0"/>
                <a:cs typeface="Times New Roman" pitchFamily="18" charset="0"/>
              </a:rPr>
            </a:br>
            <a:endParaRPr lang="pl-PL" sz="1400" b="0">
              <a:solidFill>
                <a:schemeClr val="tx1"/>
              </a:solidFill>
              <a:latin typeface="Times New Roman" pitchFamily="18" charset="0"/>
              <a:cs typeface="Times New Roman" pitchFamily="18" charset="0"/>
            </a:endParaRPr>
          </a:p>
        </p:txBody>
      </p:sp>
      <p:sp>
        <p:nvSpPr>
          <p:cNvPr id="7171" name="Symbol zastępczy tekstu 2"/>
          <p:cNvSpPr>
            <a:spLocks noGrp="1"/>
          </p:cNvSpPr>
          <p:nvPr>
            <p:ph type="body" idx="1"/>
          </p:nvPr>
        </p:nvSpPr>
        <p:spPr>
          <a:xfrm>
            <a:off x="357188" y="4000500"/>
            <a:ext cx="7772400" cy="3000375"/>
          </a:xfrm>
        </p:spPr>
        <p:txBody>
          <a:bodyPr/>
          <a:lstStyle/>
          <a:p>
            <a:pPr eaLnBrk="1" hangingPunct="1">
              <a:lnSpc>
                <a:spcPct val="200000"/>
              </a:lnSpc>
              <a:defRPr/>
            </a:pPr>
            <a:r>
              <a:rPr lang="pl-PL" sz="1600" dirty="0" smtClean="0">
                <a:latin typeface="Times New Roman" pitchFamily="18" charset="0"/>
                <a:cs typeface="Times New Roman" pitchFamily="18" charset="0"/>
              </a:rPr>
              <a:t>W pliku bazy danych programu Access można używać następujących obiektów:</a:t>
            </a:r>
            <a:br>
              <a:rPr lang="pl-PL" sz="1600" dirty="0" smtClean="0">
                <a:latin typeface="Times New Roman" pitchFamily="18" charset="0"/>
                <a:cs typeface="Times New Roman" pitchFamily="18" charset="0"/>
              </a:rPr>
            </a:br>
            <a:r>
              <a:rPr lang="pl-PL" sz="1600" dirty="0" smtClean="0">
                <a:latin typeface="Times New Roman" pitchFamily="18" charset="0"/>
                <a:cs typeface="Times New Roman" pitchFamily="18" charset="0"/>
              </a:rPr>
              <a:t>	</a:t>
            </a:r>
            <a:r>
              <a:rPr lang="pl-PL" dirty="0" smtClean="0">
                <a:latin typeface="Times New Roman" pitchFamily="18" charset="0"/>
                <a:cs typeface="Times New Roman" pitchFamily="18" charset="0"/>
              </a:rPr>
              <a:t>    </a:t>
            </a:r>
            <a:r>
              <a:rPr lang="pl-PL" b="1" dirty="0" smtClean="0">
                <a:solidFill>
                  <a:schemeClr val="accent2">
                    <a:lumMod val="50000"/>
                  </a:schemeClr>
                </a:solidFill>
                <a:latin typeface="Times New Roman" pitchFamily="18" charset="0"/>
                <a:cs typeface="Times New Roman" pitchFamily="18" charset="0"/>
                <a:hlinkClick r:id="rId2" action="ppaction://hlinksldjump"/>
              </a:rPr>
              <a:t>Tabele </a:t>
            </a:r>
            <a:r>
              <a:rPr lang="pl-PL" dirty="0" smtClean="0">
                <a:latin typeface="Times New Roman" pitchFamily="18" charset="0"/>
                <a:cs typeface="Times New Roman" pitchFamily="18" charset="0"/>
              </a:rPr>
              <a:t> 		      </a:t>
            </a:r>
            <a:r>
              <a:rPr lang="pl-PL" b="1" dirty="0" smtClean="0">
                <a:solidFill>
                  <a:schemeClr val="accent2">
                    <a:lumMod val="50000"/>
                  </a:schemeClr>
                </a:solidFill>
                <a:latin typeface="Times New Roman" pitchFamily="18" charset="0"/>
                <a:cs typeface="Times New Roman" pitchFamily="18" charset="0"/>
                <a:hlinkClick r:id="rId3" action="ppaction://hlinksldjump"/>
              </a:rPr>
              <a:t>Raporty</a:t>
            </a:r>
            <a:r>
              <a:rPr lang="pl-PL" dirty="0" smtClean="0">
                <a:latin typeface="Times New Roman" pitchFamily="18" charset="0"/>
                <a:cs typeface="Times New Roman" pitchFamily="18" charset="0"/>
              </a:rPr>
              <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	    </a:t>
            </a:r>
            <a:r>
              <a:rPr lang="pl-PL" b="1" dirty="0" smtClean="0">
                <a:solidFill>
                  <a:schemeClr val="accent2">
                    <a:lumMod val="50000"/>
                  </a:schemeClr>
                </a:solidFill>
                <a:latin typeface="Times New Roman" pitchFamily="18" charset="0"/>
                <a:cs typeface="Times New Roman" pitchFamily="18" charset="0"/>
                <a:hlinkClick r:id="rId4" action="ppaction://hlinksldjump"/>
              </a:rPr>
              <a:t>Kwerendy </a:t>
            </a:r>
            <a:r>
              <a:rPr lang="pl-PL" b="1" dirty="0" smtClean="0">
                <a:solidFill>
                  <a:schemeClr val="accent2">
                    <a:lumMod val="50000"/>
                  </a:schemeClr>
                </a:solidFill>
                <a:latin typeface="Times New Roman" pitchFamily="18" charset="0"/>
                <a:cs typeface="Times New Roman" pitchFamily="18" charset="0"/>
              </a:rPr>
              <a:t> 		      </a:t>
            </a:r>
            <a:r>
              <a:rPr lang="pl-PL" b="1" dirty="0" smtClean="0">
                <a:solidFill>
                  <a:schemeClr val="accent2">
                    <a:lumMod val="50000"/>
                  </a:schemeClr>
                </a:solidFill>
                <a:latin typeface="Times New Roman" pitchFamily="18" charset="0"/>
                <a:cs typeface="Times New Roman" pitchFamily="18" charset="0"/>
                <a:hlinkClick r:id="rId5" action="ppaction://hlinksldjump"/>
              </a:rPr>
              <a:t>Makra</a:t>
            </a:r>
            <a:r>
              <a:rPr lang="pl-PL" dirty="0" smtClean="0">
                <a:latin typeface="Times New Roman" pitchFamily="18" charset="0"/>
                <a:cs typeface="Times New Roman" pitchFamily="18" charset="0"/>
              </a:rPr>
              <a:t/>
            </a:r>
            <a:br>
              <a:rPr lang="pl-PL" dirty="0" smtClean="0">
                <a:latin typeface="Times New Roman" pitchFamily="18" charset="0"/>
                <a:cs typeface="Times New Roman" pitchFamily="18" charset="0"/>
              </a:rPr>
            </a:br>
            <a:r>
              <a:rPr lang="pl-PL" dirty="0" smtClean="0">
                <a:latin typeface="Times New Roman" pitchFamily="18" charset="0"/>
                <a:cs typeface="Times New Roman" pitchFamily="18" charset="0"/>
              </a:rPr>
              <a:t>	    </a:t>
            </a:r>
            <a:r>
              <a:rPr lang="pl-PL" b="1" dirty="0" smtClean="0">
                <a:solidFill>
                  <a:schemeClr val="accent2">
                    <a:lumMod val="50000"/>
                  </a:schemeClr>
                </a:solidFill>
                <a:latin typeface="Times New Roman" pitchFamily="18" charset="0"/>
                <a:cs typeface="Times New Roman" pitchFamily="18" charset="0"/>
                <a:hlinkClick r:id="rId6" action="ppaction://hlinksldjump"/>
              </a:rPr>
              <a:t>Formularze</a:t>
            </a:r>
            <a:r>
              <a:rPr lang="pl-PL" dirty="0" smtClean="0">
                <a:solidFill>
                  <a:schemeClr val="accent2">
                    <a:lumMod val="50000"/>
                  </a:schemeClr>
                </a:solidFill>
                <a:latin typeface="Times New Roman" pitchFamily="18" charset="0"/>
                <a:cs typeface="Times New Roman" pitchFamily="18" charset="0"/>
              </a:rPr>
              <a:t> 		      </a:t>
            </a:r>
            <a:r>
              <a:rPr lang="pl-PL" b="1" dirty="0" smtClean="0">
                <a:solidFill>
                  <a:schemeClr val="accent2">
                    <a:lumMod val="50000"/>
                  </a:schemeClr>
                </a:solidFill>
                <a:latin typeface="Times New Roman" pitchFamily="18" charset="0"/>
                <a:cs typeface="Times New Roman" pitchFamily="18" charset="0"/>
                <a:hlinkClick r:id="rId7" action="ppaction://hlinksldjump"/>
              </a:rPr>
              <a:t>Moduły</a:t>
            </a:r>
            <a:r>
              <a:rPr lang="pl-PL" sz="1600" dirty="0" smtClean="0">
                <a:latin typeface="Times New Roman" pitchFamily="18" charset="0"/>
                <a:cs typeface="Times New Roman" pitchFamily="18" charset="0"/>
              </a:rPr>
              <a:t/>
            </a:r>
            <a:br>
              <a:rPr lang="pl-PL" sz="1600" dirty="0" smtClean="0">
                <a:latin typeface="Times New Roman" pitchFamily="18" charset="0"/>
                <a:cs typeface="Times New Roman" pitchFamily="18" charset="0"/>
              </a:rPr>
            </a:br>
            <a:r>
              <a:rPr lang="pl-PL" sz="1600" dirty="0" smtClean="0">
                <a:latin typeface="Times New Roman" pitchFamily="18" charset="0"/>
                <a:cs typeface="Times New Roman" pitchFamily="18" charset="0"/>
              </a:rPr>
              <a:t>	</a:t>
            </a:r>
            <a:endParaRPr lang="pl-PL" sz="1600" dirty="0" smtClean="0"/>
          </a:p>
        </p:txBody>
      </p:sp>
      <p:sp>
        <p:nvSpPr>
          <p:cNvPr id="4" name="Gwiazda 5-ramienna 3"/>
          <p:cNvSpPr/>
          <p:nvPr/>
        </p:nvSpPr>
        <p:spPr>
          <a:xfrm>
            <a:off x="1214414" y="6215082"/>
            <a:ext cx="142876" cy="142876"/>
          </a:xfrm>
          <a:prstGeom prst="star5">
            <a:avLst/>
          </a:prstGeom>
          <a:solidFill>
            <a:schemeClr val="accent2">
              <a:lumMod val="60000"/>
              <a:lumOff val="40000"/>
            </a:schemeClr>
          </a:solidFill>
          <a:ln>
            <a:solidFill>
              <a:schemeClr val="accent2">
                <a:lumMod val="60000"/>
                <a:lumOff val="40000"/>
              </a:schemeClr>
            </a:solidFill>
          </a:ln>
          <a:effectLst>
            <a:glow rad="63500">
              <a:schemeClr val="accent2">
                <a:satMod val="175000"/>
                <a:alpha val="40000"/>
              </a:schemeClr>
            </a:glo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sp>
        <p:nvSpPr>
          <p:cNvPr id="5" name="Gwiazda 5-ramienna 4"/>
          <p:cNvSpPr/>
          <p:nvPr/>
        </p:nvSpPr>
        <p:spPr>
          <a:xfrm>
            <a:off x="1214414" y="4929198"/>
            <a:ext cx="142876" cy="142876"/>
          </a:xfrm>
          <a:prstGeom prst="star5">
            <a:avLst/>
          </a:prstGeom>
          <a:solidFill>
            <a:schemeClr val="accent2">
              <a:lumMod val="60000"/>
              <a:lumOff val="40000"/>
            </a:schemeClr>
          </a:solidFill>
          <a:ln>
            <a:solidFill>
              <a:schemeClr val="accent2">
                <a:lumMod val="60000"/>
                <a:lumOff val="40000"/>
              </a:schemeClr>
            </a:solidFill>
          </a:ln>
          <a:effectLst>
            <a:glow rad="63500">
              <a:schemeClr val="accent2">
                <a:satMod val="175000"/>
                <a:alpha val="40000"/>
              </a:schemeClr>
            </a:glo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sp>
        <p:nvSpPr>
          <p:cNvPr id="6" name="Gwiazda 5-ramienna 5"/>
          <p:cNvSpPr/>
          <p:nvPr/>
        </p:nvSpPr>
        <p:spPr>
          <a:xfrm>
            <a:off x="1214414" y="5572140"/>
            <a:ext cx="142876" cy="142876"/>
          </a:xfrm>
          <a:prstGeom prst="star5">
            <a:avLst/>
          </a:prstGeom>
          <a:solidFill>
            <a:schemeClr val="accent2">
              <a:lumMod val="60000"/>
              <a:lumOff val="40000"/>
            </a:schemeClr>
          </a:solidFill>
          <a:ln>
            <a:solidFill>
              <a:schemeClr val="accent2">
                <a:lumMod val="60000"/>
                <a:lumOff val="40000"/>
              </a:schemeClr>
            </a:solidFill>
          </a:ln>
          <a:effectLst>
            <a:glow rad="63500">
              <a:schemeClr val="accent2">
                <a:satMod val="175000"/>
                <a:alpha val="40000"/>
              </a:schemeClr>
            </a:glo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sp>
        <p:nvSpPr>
          <p:cNvPr id="7" name="Gwiazda 5-ramienna 6"/>
          <p:cNvSpPr/>
          <p:nvPr/>
        </p:nvSpPr>
        <p:spPr>
          <a:xfrm>
            <a:off x="4071934" y="6215082"/>
            <a:ext cx="142876" cy="142876"/>
          </a:xfrm>
          <a:prstGeom prst="star5">
            <a:avLst/>
          </a:prstGeom>
          <a:solidFill>
            <a:schemeClr val="accent2">
              <a:lumMod val="60000"/>
              <a:lumOff val="40000"/>
            </a:schemeClr>
          </a:solidFill>
          <a:ln>
            <a:solidFill>
              <a:schemeClr val="accent2">
                <a:lumMod val="60000"/>
                <a:lumOff val="40000"/>
              </a:schemeClr>
            </a:solidFill>
          </a:ln>
          <a:effectLst>
            <a:glow rad="63500">
              <a:schemeClr val="accent2">
                <a:satMod val="175000"/>
                <a:alpha val="40000"/>
              </a:schemeClr>
            </a:glo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sp>
        <p:nvSpPr>
          <p:cNvPr id="8" name="Gwiazda 5-ramienna 7"/>
          <p:cNvSpPr/>
          <p:nvPr/>
        </p:nvSpPr>
        <p:spPr>
          <a:xfrm>
            <a:off x="4071934" y="4929198"/>
            <a:ext cx="142876" cy="142876"/>
          </a:xfrm>
          <a:prstGeom prst="star5">
            <a:avLst/>
          </a:prstGeom>
          <a:solidFill>
            <a:schemeClr val="accent2">
              <a:lumMod val="60000"/>
              <a:lumOff val="40000"/>
            </a:schemeClr>
          </a:solidFill>
          <a:ln>
            <a:solidFill>
              <a:schemeClr val="accent2">
                <a:lumMod val="60000"/>
                <a:lumOff val="40000"/>
              </a:schemeClr>
            </a:solidFill>
          </a:ln>
          <a:effectLst>
            <a:glow rad="63500">
              <a:schemeClr val="accent2">
                <a:satMod val="175000"/>
                <a:alpha val="40000"/>
              </a:schemeClr>
            </a:glo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sp>
        <p:nvSpPr>
          <p:cNvPr id="9" name="Gwiazda 5-ramienna 8"/>
          <p:cNvSpPr/>
          <p:nvPr/>
        </p:nvSpPr>
        <p:spPr>
          <a:xfrm>
            <a:off x="4071934" y="5572140"/>
            <a:ext cx="142876" cy="142876"/>
          </a:xfrm>
          <a:prstGeom prst="star5">
            <a:avLst/>
          </a:prstGeom>
          <a:solidFill>
            <a:schemeClr val="accent2">
              <a:lumMod val="60000"/>
              <a:lumOff val="40000"/>
            </a:schemeClr>
          </a:solidFill>
          <a:ln>
            <a:solidFill>
              <a:schemeClr val="accent2">
                <a:lumMod val="60000"/>
                <a:lumOff val="40000"/>
              </a:schemeClr>
            </a:solidFill>
          </a:ln>
          <a:effectLst>
            <a:glow rad="63500">
              <a:schemeClr val="accent2">
                <a:satMod val="175000"/>
                <a:alpha val="40000"/>
              </a:schemeClr>
            </a:glo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spTree>
  </p:cSld>
  <p:clrMapOvr>
    <a:masterClrMapping/>
  </p:clrMapOvr>
  <p:transition spd="slow" advClick="0">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00430" y="714356"/>
            <a:ext cx="1857388" cy="500066"/>
          </a:xfrm>
        </p:spPr>
        <p:txBody>
          <a:bodyPr/>
          <a:lstStyle/>
          <a:p>
            <a:pPr algn="ctr">
              <a:lnSpc>
                <a:spcPct val="150000"/>
              </a:lnSpc>
              <a:defRPr/>
            </a:pPr>
            <a:r>
              <a:rPr lang="pl-PL" sz="4000" smtClean="0">
                <a:solidFill>
                  <a:schemeClr val="accent2">
                    <a:lumMod val="75000"/>
                  </a:schemeClr>
                </a:solidFill>
                <a:effectLst>
                  <a:outerShdw blurRad="38100" dist="38100" dir="2700000" algn="tl">
                    <a:srgbClr val="000000">
                      <a:alpha val="43137"/>
                    </a:srgbClr>
                  </a:outerShdw>
                </a:effectLst>
                <a:latin typeface="Gloucester MT Extra Condensed" pitchFamily="18" charset="0"/>
                <a:cs typeface="Times New Roman" pitchFamily="18" charset="0"/>
              </a:rPr>
              <a:t>Tabela</a:t>
            </a:r>
            <a:r>
              <a:rPr lang="pl-PL" sz="4000" smtClean="0">
                <a:solidFill>
                  <a:schemeClr val="accent2">
                    <a:lumMod val="75000"/>
                  </a:schemeClr>
                </a:solidFill>
                <a:latin typeface="Gloucester MT Extra Condensed" pitchFamily="18" charset="0"/>
                <a:cs typeface="Times New Roman" pitchFamily="18" charset="0"/>
              </a:rPr>
              <a:t> </a:t>
            </a:r>
            <a:endParaRPr lang="pl-PL" sz="4000" b="0">
              <a:solidFill>
                <a:schemeClr val="accent2">
                  <a:lumMod val="75000"/>
                </a:schemeClr>
              </a:solidFill>
              <a:effectLst/>
              <a:latin typeface="Gloucester MT Extra Condensed" pitchFamily="18" charset="0"/>
              <a:cs typeface="Times New Roman" pitchFamily="18" charset="0"/>
            </a:endParaRPr>
          </a:p>
        </p:txBody>
      </p:sp>
      <p:sp>
        <p:nvSpPr>
          <p:cNvPr id="3" name="Symbol zastępczy tekstu 2"/>
          <p:cNvSpPr>
            <a:spLocks noGrp="1"/>
          </p:cNvSpPr>
          <p:nvPr>
            <p:ph type="body" idx="1"/>
          </p:nvPr>
        </p:nvSpPr>
        <p:spPr>
          <a:xfrm>
            <a:off x="428625" y="1143000"/>
            <a:ext cx="8215313" cy="5357813"/>
          </a:xfrm>
        </p:spPr>
        <p:txBody>
          <a:bodyPr/>
          <a:lstStyle/>
          <a:p>
            <a:pPr>
              <a:lnSpc>
                <a:spcPct val="150000"/>
              </a:lnSpc>
              <a:defRPr/>
            </a:pPr>
            <a:r>
              <a:rPr lang="pl-PL" sz="1800" dirty="0" smtClean="0">
                <a:solidFill>
                  <a:schemeClr val="accent2">
                    <a:lumMod val="75000"/>
                  </a:schemeClr>
                </a:solidFill>
                <a:effectLst>
                  <a:outerShdw blurRad="38100" dist="38100" dir="2700000" algn="tl">
                    <a:srgbClr val="000000">
                      <a:alpha val="43137"/>
                    </a:srgbClr>
                  </a:outerShdw>
                </a:effectLst>
                <a:latin typeface="Bodoni MT Poster Compressed" pitchFamily="18" charset="0"/>
                <a:cs typeface="Times New Roman" pitchFamily="18" charset="0"/>
              </a:rPr>
              <a:t> </a:t>
            </a:r>
            <a:r>
              <a:rPr lang="pl-PL" sz="1600" dirty="0" smtClean="0">
                <a:latin typeface="Times New Roman" pitchFamily="18" charset="0"/>
                <a:cs typeface="Times New Roman" pitchFamily="18" charset="0"/>
              </a:rPr>
              <a:t>Tabela bazy danych przypomina arkusz kalkulacyjny,</a:t>
            </a:r>
          </a:p>
          <a:p>
            <a:pPr>
              <a:lnSpc>
                <a:spcPct val="150000"/>
              </a:lnSpc>
              <a:defRPr/>
            </a:pPr>
            <a:r>
              <a:rPr lang="pl-PL" sz="1600" dirty="0" smtClean="0">
                <a:latin typeface="Times New Roman" pitchFamily="18" charset="0"/>
                <a:cs typeface="Times New Roman" pitchFamily="18" charset="0"/>
              </a:rPr>
              <a:t> ponieważ dane są przechowywane w kolumnach</a:t>
            </a:r>
          </a:p>
          <a:p>
            <a:pPr>
              <a:lnSpc>
                <a:spcPct val="150000"/>
              </a:lnSpc>
              <a:defRPr/>
            </a:pPr>
            <a:r>
              <a:rPr lang="pl-PL" sz="1600" dirty="0" smtClean="0">
                <a:latin typeface="Times New Roman" pitchFamily="18" charset="0"/>
                <a:cs typeface="Times New Roman" pitchFamily="18" charset="0"/>
              </a:rPr>
              <a:t> i wierszach. Z tego powodu importowanie arkusza</a:t>
            </a:r>
          </a:p>
          <a:p>
            <a:pPr>
              <a:lnSpc>
                <a:spcPct val="150000"/>
              </a:lnSpc>
              <a:defRPr/>
            </a:pPr>
            <a:r>
              <a:rPr lang="pl-PL" sz="1600" dirty="0" smtClean="0">
                <a:latin typeface="Times New Roman" pitchFamily="18" charset="0"/>
                <a:cs typeface="Times New Roman" pitchFamily="18" charset="0"/>
              </a:rPr>
              <a:t> kalkulacyjnego do tabeli bazy danych jest zazwyczaj</a:t>
            </a:r>
          </a:p>
          <a:p>
            <a:pPr>
              <a:lnSpc>
                <a:spcPct val="150000"/>
              </a:lnSpc>
              <a:defRPr/>
            </a:pPr>
            <a:r>
              <a:rPr lang="pl-PL" sz="1600" dirty="0" smtClean="0">
                <a:latin typeface="Times New Roman" pitchFamily="18" charset="0"/>
                <a:cs typeface="Times New Roman" pitchFamily="18" charset="0"/>
              </a:rPr>
              <a:t> prostą operacją. Główną różnicą między przechowywaniem</a:t>
            </a:r>
          </a:p>
          <a:p>
            <a:pPr>
              <a:lnSpc>
                <a:spcPct val="150000"/>
              </a:lnSpc>
              <a:defRPr/>
            </a:pPr>
            <a:r>
              <a:rPr lang="pl-PL" sz="1600" dirty="0" smtClean="0">
                <a:latin typeface="Times New Roman" pitchFamily="18" charset="0"/>
                <a:cs typeface="Times New Roman" pitchFamily="18" charset="0"/>
              </a:rPr>
              <a:t> danych w arkuszu kalkulacyjnym a przechowywaniem</a:t>
            </a:r>
          </a:p>
          <a:p>
            <a:pPr>
              <a:lnSpc>
                <a:spcPct val="150000"/>
              </a:lnSpc>
              <a:defRPr/>
            </a:pPr>
            <a:r>
              <a:rPr lang="pl-PL" sz="1600" dirty="0" smtClean="0">
                <a:latin typeface="Times New Roman" pitchFamily="18" charset="0"/>
                <a:cs typeface="Times New Roman" pitchFamily="18" charset="0"/>
              </a:rPr>
              <a:t> ich w bazie danych jest organizacja danych. </a:t>
            </a:r>
          </a:p>
          <a:p>
            <a:pPr>
              <a:lnSpc>
                <a:spcPct val="150000"/>
              </a:lnSpc>
              <a:defRPr/>
            </a:pPr>
            <a:r>
              <a:rPr lang="pl-PL" sz="1600" dirty="0" smtClean="0">
                <a:latin typeface="Times New Roman" pitchFamily="18" charset="0"/>
                <a:cs typeface="Times New Roman" pitchFamily="18" charset="0"/>
              </a:rPr>
              <a:t>Tabela zawiera dane związane z określonym tematem, takim jak pracownicy czy produkty. Każdy </a:t>
            </a:r>
            <a:r>
              <a:rPr lang="pl-PL" sz="1600" dirty="0" smtClean="0">
                <a:solidFill>
                  <a:schemeClr val="accent2">
                    <a:lumMod val="75000"/>
                  </a:schemeClr>
                </a:solidFill>
                <a:latin typeface="Times New Roman" pitchFamily="18" charset="0"/>
                <a:cs typeface="Times New Roman" pitchFamily="18" charset="0"/>
              </a:rPr>
              <a:t>rekord</a:t>
            </a:r>
            <a:r>
              <a:rPr lang="pl-PL" sz="1600" dirty="0" smtClean="0">
                <a:latin typeface="Times New Roman" pitchFamily="18" charset="0"/>
                <a:cs typeface="Times New Roman" pitchFamily="18" charset="0"/>
              </a:rPr>
              <a:t> w tabeli zawiera informacje o jednym elemencie, na przykład o pracowniku. Rekord składa 				         się z </a:t>
            </a:r>
            <a:r>
              <a:rPr lang="pl-PL" sz="1600" dirty="0" smtClean="0">
                <a:solidFill>
                  <a:schemeClr val="accent2">
                    <a:lumMod val="75000"/>
                  </a:schemeClr>
                </a:solidFill>
                <a:latin typeface="Times New Roman" pitchFamily="18" charset="0"/>
                <a:cs typeface="Times New Roman" pitchFamily="18" charset="0"/>
              </a:rPr>
              <a:t>pól</a:t>
            </a:r>
            <a:r>
              <a:rPr lang="pl-PL" sz="1600" dirty="0" smtClean="0">
                <a:latin typeface="Times New Roman" pitchFamily="18" charset="0"/>
                <a:cs typeface="Times New Roman" pitchFamily="18" charset="0"/>
              </a:rPr>
              <a:t>, takich jak nazwisko, adres i numer tel.				         Rekord jest też często określany jako wiersz, a				         pole - jako kolumna.</a:t>
            </a:r>
          </a:p>
          <a:p>
            <a:pPr>
              <a:defRPr/>
            </a:pPr>
            <a:endParaRPr lang="pl-PL" dirty="0"/>
          </a:p>
        </p:txBody>
      </p:sp>
      <p:pic>
        <p:nvPicPr>
          <p:cNvPr id="5" name="Obraz 4" descr="zzz.bmp"/>
          <p:cNvPicPr>
            <a:picLocks noChangeAspect="1"/>
          </p:cNvPicPr>
          <p:nvPr/>
        </p:nvPicPr>
        <p:blipFill>
          <a:blip r:embed="rId2"/>
          <a:stretch>
            <a:fillRect/>
          </a:stretch>
        </p:blipFill>
        <p:spPr>
          <a:xfrm>
            <a:off x="428596" y="5072074"/>
            <a:ext cx="3905250" cy="1104900"/>
          </a:xfrm>
          <a:prstGeom prst="rect">
            <a:avLst/>
          </a:prstGeom>
          <a:effectLst>
            <a:glow rad="101600">
              <a:schemeClr val="accent2">
                <a:satMod val="175000"/>
                <a:alpha val="40000"/>
              </a:schemeClr>
            </a:glow>
          </a:effectLst>
          <a:scene3d>
            <a:camera prst="perspectiveRight"/>
            <a:lightRig rig="threePt" dir="t"/>
          </a:scene3d>
        </p:spPr>
      </p:pic>
      <p:pic>
        <p:nvPicPr>
          <p:cNvPr id="4" name="Obraz 3" descr="access2.jpg"/>
          <p:cNvPicPr>
            <a:picLocks noChangeAspect="1"/>
          </p:cNvPicPr>
          <p:nvPr/>
        </p:nvPicPr>
        <p:blipFill>
          <a:blip r:embed="rId3"/>
          <a:stretch>
            <a:fillRect/>
          </a:stretch>
        </p:blipFill>
        <p:spPr>
          <a:xfrm>
            <a:off x="5357818" y="1142984"/>
            <a:ext cx="3219446" cy="2643206"/>
          </a:xfrm>
          <a:prstGeom prst="rect">
            <a:avLst/>
          </a:prstGeom>
          <a:effectLst>
            <a:glow rad="101600">
              <a:schemeClr val="accent2">
                <a:satMod val="175000"/>
                <a:alpha val="40000"/>
              </a:schemeClr>
            </a:glow>
          </a:effectLst>
          <a:scene3d>
            <a:camera prst="perspectiveLeft"/>
            <a:lightRig rig="threePt" dir="t"/>
          </a:scene3d>
          <a:sp3d>
            <a:bevelT/>
          </a:sp3d>
        </p:spPr>
      </p:pic>
      <p:sp>
        <p:nvSpPr>
          <p:cNvPr id="6" name="Strzałka w prawo 5">
            <a:hlinkClick r:id="rId4" action="ppaction://hlinksldjump"/>
          </p:cNvPr>
          <p:cNvSpPr/>
          <p:nvPr/>
        </p:nvSpPr>
        <p:spPr>
          <a:xfrm>
            <a:off x="7643834" y="5929330"/>
            <a:ext cx="835532" cy="413194"/>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untitled.bmp"/>
          <p:cNvPicPr>
            <a:picLocks noChangeAspect="1"/>
          </p:cNvPicPr>
          <p:nvPr/>
        </p:nvPicPr>
        <p:blipFill>
          <a:blip r:embed="rId2"/>
          <a:stretch>
            <a:fillRect/>
          </a:stretch>
        </p:blipFill>
        <p:spPr>
          <a:xfrm>
            <a:off x="5857884" y="1928802"/>
            <a:ext cx="2857520" cy="1857388"/>
          </a:xfrm>
          <a:prstGeom prst="rect">
            <a:avLst/>
          </a:prstGeom>
          <a:effectLst>
            <a:glow rad="139700">
              <a:schemeClr val="accent2">
                <a:satMod val="175000"/>
                <a:alpha val="40000"/>
              </a:schemeClr>
            </a:glow>
          </a:effectLst>
          <a:scene3d>
            <a:camera prst="perspectiveLeft"/>
            <a:lightRig rig="threePt" dir="t"/>
          </a:scene3d>
        </p:spPr>
      </p:pic>
      <p:sp>
        <p:nvSpPr>
          <p:cNvPr id="2" name="Tytuł 1"/>
          <p:cNvSpPr>
            <a:spLocks noGrp="1"/>
          </p:cNvSpPr>
          <p:nvPr>
            <p:ph type="title"/>
          </p:nvPr>
        </p:nvSpPr>
        <p:spPr>
          <a:xfrm>
            <a:off x="571472" y="571480"/>
            <a:ext cx="7772400" cy="893266"/>
          </a:xfrm>
        </p:spPr>
        <p:txBody>
          <a:bodyPr/>
          <a:lstStyle/>
          <a:p>
            <a:pPr algn="ctr">
              <a:defRPr/>
            </a:pPr>
            <a:r>
              <a:rPr lang="pl-PL" smtClean="0">
                <a:solidFill>
                  <a:schemeClr val="accent2">
                    <a:lumMod val="75000"/>
                  </a:schemeClr>
                </a:solidFill>
                <a:latin typeface="Gloucester MT Extra Condensed" pitchFamily="18" charset="0"/>
              </a:rPr>
              <a:t>Tworzenie tabeli</a:t>
            </a:r>
            <a:endParaRPr lang="pl-PL">
              <a:solidFill>
                <a:schemeClr val="accent2">
                  <a:lumMod val="75000"/>
                </a:schemeClr>
              </a:solidFill>
              <a:latin typeface="Gloucester MT Extra Condensed" pitchFamily="18" charset="0"/>
            </a:endParaRPr>
          </a:p>
        </p:txBody>
      </p:sp>
      <p:sp>
        <p:nvSpPr>
          <p:cNvPr id="9220" name="Symbol zastępczy tekstu 2"/>
          <p:cNvSpPr>
            <a:spLocks noGrp="1"/>
          </p:cNvSpPr>
          <p:nvPr>
            <p:ph type="body" idx="1"/>
          </p:nvPr>
        </p:nvSpPr>
        <p:spPr>
          <a:xfrm>
            <a:off x="357188" y="1714500"/>
            <a:ext cx="8358187" cy="4786313"/>
          </a:xfrm>
        </p:spPr>
        <p:txBody>
          <a:bodyPr/>
          <a:lstStyle/>
          <a:p>
            <a:pPr>
              <a:lnSpc>
                <a:spcPct val="150000"/>
              </a:lnSpc>
            </a:pPr>
            <a:r>
              <a:rPr lang="pl-PL" sz="1600" smtClean="0">
                <a:latin typeface="Times New Roman" pitchFamily="18" charset="0"/>
                <a:cs typeface="Times New Roman" pitchFamily="18" charset="0"/>
              </a:rPr>
              <a:t>Prosta baza danych, na przykład lista kontaktów, może korzystać </a:t>
            </a:r>
          </a:p>
          <a:p>
            <a:pPr>
              <a:lnSpc>
                <a:spcPct val="150000"/>
              </a:lnSpc>
            </a:pPr>
            <a:r>
              <a:rPr lang="pl-PL" sz="1600" smtClean="0">
                <a:latin typeface="Times New Roman" pitchFamily="18" charset="0"/>
                <a:cs typeface="Times New Roman" pitchFamily="18" charset="0"/>
              </a:rPr>
              <a:t>z jednej tabeli, jednak często w bazach danych jest używanych </a:t>
            </a:r>
          </a:p>
          <a:p>
            <a:pPr>
              <a:lnSpc>
                <a:spcPct val="150000"/>
              </a:lnSpc>
            </a:pPr>
            <a:r>
              <a:rPr lang="pl-PL" sz="1600" smtClean="0">
                <a:latin typeface="Times New Roman" pitchFamily="18" charset="0"/>
                <a:cs typeface="Times New Roman" pitchFamily="18" charset="0"/>
              </a:rPr>
              <a:t>wiele tabel. Podczas tworzenia bazy danych na komputerze jest </a:t>
            </a:r>
          </a:p>
          <a:p>
            <a:pPr>
              <a:lnSpc>
                <a:spcPct val="150000"/>
              </a:lnSpc>
            </a:pPr>
            <a:r>
              <a:rPr lang="pl-PL" sz="1600" smtClean="0">
                <a:latin typeface="Times New Roman" pitchFamily="18" charset="0"/>
                <a:cs typeface="Times New Roman" pitchFamily="18" charset="0"/>
              </a:rPr>
              <a:t>tworzony nowy plik, który działa jako kontener na obiekty </a:t>
            </a:r>
          </a:p>
          <a:p>
            <a:pPr>
              <a:lnSpc>
                <a:spcPct val="150000"/>
              </a:lnSpc>
            </a:pPr>
            <a:r>
              <a:rPr lang="pl-PL" sz="1600" smtClean="0">
                <a:latin typeface="Times New Roman" pitchFamily="18" charset="0"/>
                <a:cs typeface="Times New Roman" pitchFamily="18" charset="0"/>
              </a:rPr>
              <a:t>bazy danych, takie jak tabele.</a:t>
            </a:r>
          </a:p>
          <a:p>
            <a:pPr>
              <a:lnSpc>
                <a:spcPct val="150000"/>
              </a:lnSpc>
            </a:pPr>
            <a:endParaRPr lang="pl-PL" sz="1600" smtClean="0">
              <a:latin typeface="Times New Roman" pitchFamily="18" charset="0"/>
              <a:cs typeface="Times New Roman" pitchFamily="18" charset="0"/>
            </a:endParaRPr>
          </a:p>
          <a:p>
            <a:pPr>
              <a:lnSpc>
                <a:spcPct val="150000"/>
              </a:lnSpc>
            </a:pPr>
            <a:r>
              <a:rPr lang="pl-PL" sz="1600" smtClean="0">
                <a:latin typeface="Times New Roman" pitchFamily="18" charset="0"/>
                <a:cs typeface="Times New Roman" pitchFamily="18" charset="0"/>
              </a:rPr>
              <a:t>Tabelę można utworzyć przez utworzenie nowej bazy danych, wstawienie tabeli do istniejącej bazy danych lub zaimportowanie albo połączenie tabeli z innego źródła danych - skoroszytu programu Microsoft Office Excel 2007, dokumentu programu Microsoft Office Word 2007, pliku tekstowego lub innej bazy danych. Do utworzonej nowej, pustej bazy danych jest automatycznie wstawiana nowa, pusta tabela. Następnie można wprowadzić dane, aby rozpocząć definiowanie pól.</a:t>
            </a:r>
          </a:p>
          <a:p>
            <a:endParaRPr lang="pl-PL" sz="1200" b="1" smtClean="0"/>
          </a:p>
          <a:p>
            <a:r>
              <a:rPr lang="pl-PL" sz="1200" smtClean="0"/>
              <a:t>.</a:t>
            </a:r>
          </a:p>
          <a:p>
            <a:endParaRPr lang="pl-PL" sz="1200" smtClean="0"/>
          </a:p>
          <a:p>
            <a:endParaRPr lang="pl-PL" smtClean="0"/>
          </a:p>
        </p:txBody>
      </p:sp>
      <p:sp>
        <p:nvSpPr>
          <p:cNvPr id="5" name="Strzałka w prawo 4">
            <a:hlinkClick r:id="rId3" action="ppaction://hlinksldjump"/>
          </p:cNvPr>
          <p:cNvSpPr/>
          <p:nvPr/>
        </p:nvSpPr>
        <p:spPr>
          <a:xfrm>
            <a:off x="7858148" y="6000768"/>
            <a:ext cx="764094" cy="413194"/>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ZA101745961045.bmp"/>
          <p:cNvPicPr>
            <a:picLocks noChangeAspect="1"/>
          </p:cNvPicPr>
          <p:nvPr/>
        </p:nvPicPr>
        <p:blipFill>
          <a:blip r:embed="rId2"/>
          <a:stretch>
            <a:fillRect/>
          </a:stretch>
        </p:blipFill>
        <p:spPr>
          <a:xfrm>
            <a:off x="500034" y="1643050"/>
            <a:ext cx="3933825" cy="1357322"/>
          </a:xfrm>
          <a:prstGeom prst="rect">
            <a:avLst/>
          </a:prstGeom>
          <a:effectLst>
            <a:glow rad="101600">
              <a:schemeClr val="accent2">
                <a:satMod val="175000"/>
                <a:alpha val="40000"/>
              </a:schemeClr>
            </a:glow>
          </a:effectLst>
          <a:scene3d>
            <a:camera prst="perspectiveRight"/>
            <a:lightRig rig="threePt" dir="t"/>
          </a:scene3d>
        </p:spPr>
      </p:pic>
      <p:sp>
        <p:nvSpPr>
          <p:cNvPr id="2" name="Tytuł 1"/>
          <p:cNvSpPr>
            <a:spLocks noGrp="1"/>
          </p:cNvSpPr>
          <p:nvPr>
            <p:ph type="title"/>
          </p:nvPr>
        </p:nvSpPr>
        <p:spPr>
          <a:xfrm>
            <a:off x="571472" y="714356"/>
            <a:ext cx="7772400" cy="607514"/>
          </a:xfrm>
        </p:spPr>
        <p:txBody>
          <a:bodyPr/>
          <a:lstStyle/>
          <a:p>
            <a:pPr algn="ctr">
              <a:defRPr/>
            </a:pPr>
            <a:r>
              <a:rPr lang="pl-PL" sz="3200" smtClean="0">
                <a:solidFill>
                  <a:schemeClr val="accent2">
                    <a:lumMod val="75000"/>
                  </a:schemeClr>
                </a:solidFill>
                <a:effectLst>
                  <a:outerShdw blurRad="38100" dist="38100" dir="2700000" algn="tl">
                    <a:srgbClr val="000000">
                      <a:alpha val="43137"/>
                    </a:srgbClr>
                  </a:outerShdw>
                </a:effectLst>
                <a:latin typeface="Gloucester MT Extra Condensed"/>
              </a:rPr>
              <a:t>Przeglądanie tabeli w widoku projektu</a:t>
            </a:r>
            <a:endParaRPr lang="pl-PL" sz="3200">
              <a:solidFill>
                <a:schemeClr val="accent2">
                  <a:lumMod val="75000"/>
                </a:schemeClr>
              </a:solidFill>
              <a:effectLst>
                <a:outerShdw blurRad="38100" dist="38100" dir="2700000" algn="tl">
                  <a:srgbClr val="000000">
                    <a:alpha val="43137"/>
                  </a:srgbClr>
                </a:outerShdw>
              </a:effectLst>
              <a:latin typeface="Gloucester MT Extra Condensed"/>
            </a:endParaRPr>
          </a:p>
        </p:txBody>
      </p:sp>
      <p:sp>
        <p:nvSpPr>
          <p:cNvPr id="10244" name="Symbol zastępczy tekstu 2"/>
          <p:cNvSpPr>
            <a:spLocks noGrp="1"/>
          </p:cNvSpPr>
          <p:nvPr>
            <p:ph type="body" idx="1"/>
          </p:nvPr>
        </p:nvSpPr>
        <p:spPr>
          <a:xfrm>
            <a:off x="500063" y="1571625"/>
            <a:ext cx="8143875" cy="5286375"/>
          </a:xfrm>
        </p:spPr>
        <p:txBody>
          <a:bodyPr/>
          <a:lstStyle/>
          <a:p>
            <a:pPr>
              <a:lnSpc>
                <a:spcPct val="150000"/>
              </a:lnSpc>
            </a:pPr>
            <a:r>
              <a:rPr lang="pl-PL" sz="1600" smtClean="0">
                <a:latin typeface="Times New Roman" pitchFamily="18" charset="0"/>
                <a:cs typeface="Times New Roman" pitchFamily="18" charset="0"/>
              </a:rPr>
              <a:t>				     Otwarcie tabeli w widoku projektu umożliwia 			                       szczegółowe poznanie jej struktury. Można na 				     przykład odnaleźć ustawienie typu danych dla 				     każdego z pól, maski wprowadzania (maska wprowadzania: Format, który składa się ze znaków literałowych (takich jak nawiasy, kropki i kreski) oraz znaków maski określających miejsca, w których mają być wprowadzane dane, jaki rodzaj danych jest dopuszczalny i ile znaków można wprowadzić.), a także sprawdzić, czy w tabeli są używane pola odnośników - pola pobierające dane z innych tabel za pomocą kwerend. </a:t>
            </a:r>
          </a:p>
          <a:p>
            <a:pPr>
              <a:lnSpc>
                <a:spcPct val="150000"/>
              </a:lnSpc>
            </a:pPr>
            <a:r>
              <a:rPr lang="pl-PL" sz="1600" smtClean="0">
                <a:latin typeface="Times New Roman" pitchFamily="18" charset="0"/>
                <a:cs typeface="Times New Roman" pitchFamily="18" charset="0"/>
              </a:rPr>
              <a:t>Te informacje są użyteczne, ponieważ typy danych i maski wprowadzania mają wpływ na możliwość odnajdowania danych i uruchamiania kwerend aktualizujących przez użytkownika. Na przykład gdy wystąpi potrzeba użycia kwerendy aktualizującej w celu zaktualizowania konkretnych pól w jednej tabeli przez skopiowanie danych z podobnych pól innej tabeli, kwerendy nie będzie można uruchomić, jeśli typy danych odpowiednich pól w tabeli źródłowej i docelowej nie będą zgodne.</a:t>
            </a:r>
          </a:p>
        </p:txBody>
      </p:sp>
      <p:sp>
        <p:nvSpPr>
          <p:cNvPr id="5" name="Strzałka w prawo 4">
            <a:hlinkClick r:id="rId3" action="ppaction://hlinksldjump"/>
          </p:cNvPr>
          <p:cNvSpPr/>
          <p:nvPr/>
        </p:nvSpPr>
        <p:spPr>
          <a:xfrm>
            <a:off x="7858148" y="6357958"/>
            <a:ext cx="764094" cy="341756"/>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az 5" descr="ZA101009171045.gif"/>
          <p:cNvPicPr>
            <a:picLocks noChangeAspect="1"/>
          </p:cNvPicPr>
          <p:nvPr/>
        </p:nvPicPr>
        <p:blipFill>
          <a:blip r:embed="rId2"/>
          <a:stretch>
            <a:fillRect/>
          </a:stretch>
        </p:blipFill>
        <p:spPr>
          <a:xfrm>
            <a:off x="500034" y="1785926"/>
            <a:ext cx="2857520" cy="1071546"/>
          </a:xfrm>
          <a:prstGeom prst="rect">
            <a:avLst/>
          </a:prstGeom>
          <a:effectLst>
            <a:glow rad="101600">
              <a:schemeClr val="accent2">
                <a:satMod val="175000"/>
                <a:alpha val="40000"/>
              </a:schemeClr>
            </a:glow>
          </a:effectLst>
          <a:scene3d>
            <a:camera prst="perspectiveRight"/>
            <a:lightRig rig="threePt" dir="t"/>
          </a:scene3d>
        </p:spPr>
      </p:pic>
      <p:pic>
        <p:nvPicPr>
          <p:cNvPr id="4" name="Obraz 3" descr="ZA102225191045.gif"/>
          <p:cNvPicPr>
            <a:picLocks noChangeAspect="1"/>
          </p:cNvPicPr>
          <p:nvPr/>
        </p:nvPicPr>
        <p:blipFill>
          <a:blip r:embed="rId3"/>
          <a:stretch>
            <a:fillRect/>
          </a:stretch>
        </p:blipFill>
        <p:spPr>
          <a:xfrm>
            <a:off x="500034" y="3214686"/>
            <a:ext cx="2857520" cy="3357586"/>
          </a:xfrm>
          <a:prstGeom prst="rect">
            <a:avLst/>
          </a:prstGeom>
          <a:effectLst>
            <a:glow rad="139700">
              <a:schemeClr val="accent2">
                <a:satMod val="175000"/>
                <a:alpha val="40000"/>
              </a:schemeClr>
            </a:glow>
          </a:effectLst>
          <a:scene3d>
            <a:camera prst="perspectiveFront"/>
            <a:lightRig rig="threePt" dir="t"/>
          </a:scene3d>
        </p:spPr>
      </p:pic>
      <p:sp>
        <p:nvSpPr>
          <p:cNvPr id="2" name="Tytuł 1"/>
          <p:cNvSpPr>
            <a:spLocks noGrp="1"/>
          </p:cNvSpPr>
          <p:nvPr>
            <p:ph type="title"/>
          </p:nvPr>
        </p:nvSpPr>
        <p:spPr>
          <a:xfrm>
            <a:off x="642910" y="500042"/>
            <a:ext cx="7772400" cy="964704"/>
          </a:xfrm>
        </p:spPr>
        <p:txBody>
          <a:bodyPr/>
          <a:lstStyle/>
          <a:p>
            <a:pPr algn="ctr">
              <a:defRPr/>
            </a:pPr>
            <a:r>
              <a:rPr lang="pl-PL" smtClean="0">
                <a:solidFill>
                  <a:schemeClr val="accent2">
                    <a:lumMod val="75000"/>
                  </a:schemeClr>
                </a:solidFill>
                <a:effectLst>
                  <a:outerShdw blurRad="38100" dist="38100" dir="2700000" algn="tl">
                    <a:srgbClr val="000000">
                      <a:alpha val="43137"/>
                    </a:srgbClr>
                  </a:outerShdw>
                </a:effectLst>
                <a:latin typeface="Gloucester MT Extra Condensed" pitchFamily="18" charset="0"/>
              </a:rPr>
              <a:t>Tabele i relacje</a:t>
            </a:r>
            <a:endParaRPr lang="pl-PL">
              <a:solidFill>
                <a:schemeClr val="accent2">
                  <a:lumMod val="75000"/>
                </a:schemeClr>
              </a:solidFill>
              <a:effectLst>
                <a:outerShdw blurRad="38100" dist="38100" dir="2700000" algn="tl">
                  <a:srgbClr val="000000">
                    <a:alpha val="43137"/>
                  </a:srgbClr>
                </a:outerShdw>
              </a:effectLst>
              <a:latin typeface="Gloucester MT Extra Condensed" pitchFamily="18" charset="0"/>
            </a:endParaRPr>
          </a:p>
        </p:txBody>
      </p:sp>
      <p:sp>
        <p:nvSpPr>
          <p:cNvPr id="11269" name="Symbol zastępczy tekstu 2"/>
          <p:cNvSpPr>
            <a:spLocks noGrp="1"/>
          </p:cNvSpPr>
          <p:nvPr>
            <p:ph type="body" idx="1"/>
          </p:nvPr>
        </p:nvSpPr>
        <p:spPr>
          <a:xfrm>
            <a:off x="500063" y="1571625"/>
            <a:ext cx="8286750" cy="5072063"/>
          </a:xfrm>
        </p:spPr>
        <p:txBody>
          <a:bodyPr/>
          <a:lstStyle/>
          <a:p>
            <a:pPr>
              <a:lnSpc>
                <a:spcPct val="150000"/>
              </a:lnSpc>
            </a:pPr>
            <a:r>
              <a:rPr lang="pl-PL" sz="1600" smtClean="0">
                <a:latin typeface="Times New Roman" pitchFamily="18" charset="0"/>
                <a:cs typeface="Times New Roman" pitchFamily="18" charset="0"/>
              </a:rPr>
              <a:t>			      Aby przechowywać dane, należy utworzyć jedną tabelę dla 			      każdego typu informacji, które mają być śledzone. Do typów 			      informacji mogą należeć informacje o klientach i produktach 			      lub szczegóły zamówień. Aby zebrać dane z wielu tabel w 			      kwerendzie, formularzu lub raporcie, należy zdefiniować 			      relacje między tabelami.</a:t>
            </a:r>
          </a:p>
          <a:p>
            <a:pPr>
              <a:lnSpc>
                <a:spcPct val="150000"/>
              </a:lnSpc>
            </a:pPr>
            <a:r>
              <a:rPr lang="pl-PL" sz="1600" smtClean="0"/>
              <a:t>			     Aby wyświetlić graficzną reprezentację tabel w bazie 			     danych, pól w poszczególnych tabelach oraz relacji między 			     tymi tabelami, należy użyć karty obiektu </a:t>
            </a:r>
            <a:r>
              <a:rPr lang="pl-PL" sz="1600" b="1" smtClean="0"/>
              <a:t>Relacje</a:t>
            </a:r>
            <a:r>
              <a:rPr lang="pl-PL" sz="1600" smtClean="0"/>
              <a:t>. Karta 			    obiektu </a:t>
            </a:r>
            <a:r>
              <a:rPr lang="pl-PL" sz="1600" b="1" smtClean="0"/>
              <a:t>Relacje</a:t>
            </a:r>
            <a:r>
              <a:rPr lang="pl-PL" sz="1600" smtClean="0"/>
              <a:t> udostępnia ogólny obraz struktury relacji 			    tabel w bazie danych — są to informacje o znaczeniu 			    krytycznym, gdy użytkownik zmienia lub tworzy relacje 			    między tabelami.</a:t>
            </a:r>
          </a:p>
          <a:p>
            <a:pPr>
              <a:lnSpc>
                <a:spcPct val="150000"/>
              </a:lnSpc>
            </a:pPr>
            <a:endParaRPr lang="pl-PL" sz="1600" smtClean="0">
              <a:latin typeface="Times New Roman" pitchFamily="18" charset="0"/>
              <a:cs typeface="Times New Roman" pitchFamily="18" charset="0"/>
            </a:endParaRPr>
          </a:p>
          <a:p>
            <a:r>
              <a:rPr lang="pl-PL" sz="1200" smtClean="0"/>
              <a:t> 			</a:t>
            </a:r>
            <a:endParaRPr lang="pl-PL" sz="1600" smtClean="0">
              <a:latin typeface="Times New Roman" pitchFamily="18" charset="0"/>
              <a:cs typeface="Times New Roman" pitchFamily="18" charset="0"/>
            </a:endParaRPr>
          </a:p>
        </p:txBody>
      </p:sp>
      <p:sp>
        <p:nvSpPr>
          <p:cNvPr id="5" name="Strzałka w prawo 4">
            <a:hlinkClick r:id="rId4" action="ppaction://hlinksldjump"/>
          </p:cNvPr>
          <p:cNvSpPr/>
          <p:nvPr/>
        </p:nvSpPr>
        <p:spPr>
          <a:xfrm>
            <a:off x="7858148" y="6143644"/>
            <a:ext cx="764094" cy="413194"/>
          </a:xfrm>
          <a:prstGeom prst="rightArrow">
            <a:avLst/>
          </a:prstGeom>
          <a:solidFill>
            <a:schemeClr val="accent2">
              <a:lumMod val="50000"/>
            </a:schemeClr>
          </a:solidFill>
          <a:ln>
            <a:noFill/>
          </a:ln>
          <a:effectLst>
            <a:glow rad="228600">
              <a:schemeClr val="accent2">
                <a:satMod val="175000"/>
                <a:alpha val="40000"/>
              </a:schemeClr>
            </a:glow>
            <a:innerShdw blurRad="63500" dist="50800" dir="10800000">
              <a:prstClr val="black">
                <a:alpha val="50000"/>
              </a:prstClr>
            </a:innerShdw>
          </a:effectLst>
          <a:scene3d>
            <a:camera prst="perspectiveRelaxedModerately"/>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advClick="0">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pływ">
  <a:themeElements>
    <a:clrScheme name="Niestandardowy 1">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35D00"/>
      </a:accent4>
      <a:accent5>
        <a:srgbClr val="964305"/>
      </a:accent5>
      <a:accent6>
        <a:srgbClr val="475A8D"/>
      </a:accent6>
      <a:hlink>
        <a:srgbClr val="C58C00"/>
      </a:hlink>
      <a:folHlink>
        <a:srgbClr val="AA8A14"/>
      </a:folHlink>
    </a:clrScheme>
    <a:fontScheme name="Przepły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rzepły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665</TotalTime>
  <Words>2250</Words>
  <Application>Microsoft Office PowerPoint</Application>
  <PresentationFormat>Pokaz na ekranie (4:3)</PresentationFormat>
  <Paragraphs>211</Paragraphs>
  <Slides>29</Slides>
  <Notes>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29</vt:i4>
      </vt:variant>
    </vt:vector>
  </HeadingPairs>
  <TitlesOfParts>
    <vt:vector size="37" baseType="lpstr">
      <vt:lpstr>Arial</vt:lpstr>
      <vt:lpstr>Calibri</vt:lpstr>
      <vt:lpstr>Constantia</vt:lpstr>
      <vt:lpstr>Wingdings 2</vt:lpstr>
      <vt:lpstr>Times New Roman</vt:lpstr>
      <vt:lpstr>Bodoni MT Poster Compressed</vt:lpstr>
      <vt:lpstr>Gloucester MT Extra Condensed</vt:lpstr>
      <vt:lpstr>Przepływ</vt:lpstr>
      <vt:lpstr> Obiekty baz danych</vt:lpstr>
      <vt:lpstr>1.Omówienie Microsoft Office   Access 2007  2.Struktura baz danych programu Access </vt:lpstr>
      <vt:lpstr>Microsoft Office Access 2007</vt:lpstr>
      <vt:lpstr>Microsoft Office Access 2007</vt:lpstr>
      <vt:lpstr>                 Baza danych jest narzędziem służącym do zbierania i organizowania informacji. Bazy danych pozwalają przechowywać dowolne informacje, na przykład informacje o ludziach, produktach czy zamówieniach. Często początkową formą bazy danych jest lista w edytorze tekstu lub arkusz kalkulacyjny. Gdy ilość danych rośnie, powstają nadmiarowe i niespójne dane. Przyjęta początkowo forma zaczyna utrudniać zrozumienie danych, ograniczając też dostępne sposoby wyszukiwania danych i pobierania podzbiorów danych w celu ich przejrzenia. Gdy pojawiają się problemy tego typu, warto przenieść dane do bazy danych utworzonej za pomocą systemu zarządzania bazami danych, takiego jak program Office Access 2007.   </vt:lpstr>
      <vt:lpstr>Tabela </vt:lpstr>
      <vt:lpstr>Tworzenie tabeli</vt:lpstr>
      <vt:lpstr>Przeglądanie tabeli w widoku projektu</vt:lpstr>
      <vt:lpstr>Tabele i relacje</vt:lpstr>
      <vt:lpstr>Kwerendy</vt:lpstr>
      <vt:lpstr>Kwerenda</vt:lpstr>
      <vt:lpstr>Kwerenda wybierająca i krzyżowa</vt:lpstr>
      <vt:lpstr>Kwerendy funkcjonalne</vt:lpstr>
      <vt:lpstr>Kwerenda parametryczna </vt:lpstr>
      <vt:lpstr>Kwerendy SQL</vt:lpstr>
      <vt:lpstr>Formularze</vt:lpstr>
      <vt:lpstr>Tworzenie formularza za pomocą narzędzia Pusty formularz</vt:lpstr>
      <vt:lpstr>Tworzenie formularza za pomocą narzędzia Formularz</vt:lpstr>
      <vt:lpstr>Raporty</vt:lpstr>
      <vt:lpstr>Slajd 20</vt:lpstr>
      <vt:lpstr>Wybieranie źródła rekordów</vt:lpstr>
      <vt:lpstr>Slajd 22</vt:lpstr>
      <vt:lpstr>Slajd 23</vt:lpstr>
      <vt:lpstr>Makro</vt:lpstr>
      <vt:lpstr>Slajd 25</vt:lpstr>
      <vt:lpstr>Makro można utworzyć za pomocą Konstruktora makr przedstawionego na poniższej ilustracji.</vt:lpstr>
      <vt:lpstr>Slajd 27</vt:lpstr>
      <vt:lpstr>Moduły </vt:lpstr>
      <vt:lpstr>KONIEC</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Office Access 2007 Obiekty baz danych</dc:title>
  <dc:creator>na przykład tomek</dc:creator>
  <cp:lastModifiedBy>Zuza</cp:lastModifiedBy>
  <cp:revision>75</cp:revision>
  <dcterms:created xsi:type="dcterms:W3CDTF">2009-11-09T09:35:40Z</dcterms:created>
  <dcterms:modified xsi:type="dcterms:W3CDTF">2011-04-12T13:21:06Z</dcterms:modified>
</cp:coreProperties>
</file>